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21"/>
  </p:notesMasterIdLst>
  <p:handoutMasterIdLst>
    <p:handoutMasterId r:id="rId122"/>
  </p:handoutMasterIdLst>
  <p:sldIdLst>
    <p:sldId id="569" r:id="rId2"/>
    <p:sldId id="928" r:id="rId3"/>
    <p:sldId id="932" r:id="rId4"/>
    <p:sldId id="922" r:id="rId5"/>
    <p:sldId id="931" r:id="rId6"/>
    <p:sldId id="921" r:id="rId7"/>
    <p:sldId id="919" r:id="rId8"/>
    <p:sldId id="917" r:id="rId9"/>
    <p:sldId id="918" r:id="rId10"/>
    <p:sldId id="933" r:id="rId11"/>
    <p:sldId id="787" r:id="rId12"/>
    <p:sldId id="788" r:id="rId13"/>
    <p:sldId id="775" r:id="rId14"/>
    <p:sldId id="937" r:id="rId15"/>
    <p:sldId id="773" r:id="rId16"/>
    <p:sldId id="978" r:id="rId17"/>
    <p:sldId id="977" r:id="rId18"/>
    <p:sldId id="976" r:id="rId19"/>
    <p:sldId id="982" r:id="rId20"/>
    <p:sldId id="991" r:id="rId21"/>
    <p:sldId id="993" r:id="rId22"/>
    <p:sldId id="988" r:id="rId23"/>
    <p:sldId id="1025" r:id="rId24"/>
    <p:sldId id="1026" r:id="rId25"/>
    <p:sldId id="994" r:id="rId26"/>
    <p:sldId id="999" r:id="rId27"/>
    <p:sldId id="1000" r:id="rId28"/>
    <p:sldId id="1004" r:id="rId29"/>
    <p:sldId id="1006" r:id="rId30"/>
    <p:sldId id="1002" r:id="rId31"/>
    <p:sldId id="998" r:id="rId32"/>
    <p:sldId id="1007" r:id="rId33"/>
    <p:sldId id="1027" r:id="rId34"/>
    <p:sldId id="938" r:id="rId35"/>
    <p:sldId id="924" r:id="rId36"/>
    <p:sldId id="925" r:id="rId37"/>
    <p:sldId id="926" r:id="rId38"/>
    <p:sldId id="625" r:id="rId39"/>
    <p:sldId id="626" r:id="rId40"/>
    <p:sldId id="627" r:id="rId41"/>
    <p:sldId id="628" r:id="rId42"/>
    <p:sldId id="629" r:id="rId43"/>
    <p:sldId id="630" r:id="rId44"/>
    <p:sldId id="631" r:id="rId45"/>
    <p:sldId id="632" r:id="rId46"/>
    <p:sldId id="633" r:id="rId47"/>
    <p:sldId id="634" r:id="rId48"/>
    <p:sldId id="635" r:id="rId49"/>
    <p:sldId id="636" r:id="rId50"/>
    <p:sldId id="776" r:id="rId51"/>
    <p:sldId id="777" r:id="rId52"/>
    <p:sldId id="778" r:id="rId53"/>
    <p:sldId id="779" r:id="rId54"/>
    <p:sldId id="780" r:id="rId55"/>
    <p:sldId id="781" r:id="rId56"/>
    <p:sldId id="782" r:id="rId57"/>
    <p:sldId id="783" r:id="rId58"/>
    <p:sldId id="809" r:id="rId59"/>
    <p:sldId id="810" r:id="rId60"/>
    <p:sldId id="811" r:id="rId61"/>
    <p:sldId id="812" r:id="rId62"/>
    <p:sldId id="813" r:id="rId63"/>
    <p:sldId id="814" r:id="rId64"/>
    <p:sldId id="815" r:id="rId65"/>
    <p:sldId id="816" r:id="rId66"/>
    <p:sldId id="817" r:id="rId67"/>
    <p:sldId id="799" r:id="rId68"/>
    <p:sldId id="800" r:id="rId69"/>
    <p:sldId id="801" r:id="rId70"/>
    <p:sldId id="802" r:id="rId71"/>
    <p:sldId id="803" r:id="rId72"/>
    <p:sldId id="804" r:id="rId73"/>
    <p:sldId id="805" r:id="rId74"/>
    <p:sldId id="806" r:id="rId75"/>
    <p:sldId id="934" r:id="rId76"/>
    <p:sldId id="857" r:id="rId77"/>
    <p:sldId id="858" r:id="rId78"/>
    <p:sldId id="863" r:id="rId79"/>
    <p:sldId id="864" r:id="rId80"/>
    <p:sldId id="940" r:id="rId81"/>
    <p:sldId id="941" r:id="rId82"/>
    <p:sldId id="942" r:id="rId83"/>
    <p:sldId id="964" r:id="rId84"/>
    <p:sldId id="966" r:id="rId85"/>
    <p:sldId id="943" r:id="rId86"/>
    <p:sldId id="944" r:id="rId87"/>
    <p:sldId id="949" r:id="rId88"/>
    <p:sldId id="945" r:id="rId89"/>
    <p:sldId id="950" r:id="rId90"/>
    <p:sldId id="948" r:id="rId91"/>
    <p:sldId id="951" r:id="rId92"/>
    <p:sldId id="952" r:id="rId93"/>
    <p:sldId id="953" r:id="rId94"/>
    <p:sldId id="954" r:id="rId95"/>
    <p:sldId id="955" r:id="rId96"/>
    <p:sldId id="956" r:id="rId97"/>
    <p:sldId id="957" r:id="rId98"/>
    <p:sldId id="958" r:id="rId99"/>
    <p:sldId id="959" r:id="rId100"/>
    <p:sldId id="972" r:id="rId101"/>
    <p:sldId id="968" r:id="rId102"/>
    <p:sldId id="973" r:id="rId103"/>
    <p:sldId id="974" r:id="rId104"/>
    <p:sldId id="1020" r:id="rId105"/>
    <p:sldId id="1014" r:id="rId106"/>
    <p:sldId id="947" r:id="rId107"/>
    <p:sldId id="1015" r:id="rId108"/>
    <p:sldId id="1019" r:id="rId109"/>
    <p:sldId id="1018" r:id="rId110"/>
    <p:sldId id="1021" r:id="rId111"/>
    <p:sldId id="1022" r:id="rId112"/>
    <p:sldId id="1023" r:id="rId113"/>
    <p:sldId id="1024" r:id="rId114"/>
    <p:sldId id="1016" r:id="rId115"/>
    <p:sldId id="1028" r:id="rId116"/>
    <p:sldId id="939" r:id="rId117"/>
    <p:sldId id="769" r:id="rId118"/>
    <p:sldId id="862" r:id="rId119"/>
    <p:sldId id="745" r:id="rId120"/>
  </p:sldIdLst>
  <p:sldSz cx="9144000" cy="6858000" type="screen4x3"/>
  <p:notesSz cx="9144000" cy="6858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56" userDrawn="1">
          <p15:clr>
            <a:srgbClr val="A4A3A4"/>
          </p15:clr>
        </p15:guide>
        <p15:guide id="3" orient="horz" pos="22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63"/>
    <p:restoredTop sz="85685"/>
  </p:normalViewPr>
  <p:slideViewPr>
    <p:cSldViewPr snapToGrid="0" snapToObjects="1" showGuides="1">
      <p:cViewPr varScale="1">
        <p:scale>
          <a:sx n="107" d="100"/>
          <a:sy n="107" d="100"/>
        </p:scale>
        <p:origin x="2000" y="160"/>
      </p:cViewPr>
      <p:guideLst>
        <p:guide pos="2856"/>
        <p:guide orient="horz" pos="22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5" d="100"/>
        <a:sy n="105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napToGrid="0" snapToObjects="1" showGuides="1">
      <p:cViewPr varScale="1">
        <p:scale>
          <a:sx n="127" d="100"/>
          <a:sy n="127" d="100"/>
        </p:scale>
        <p:origin x="2120" y="18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AE82F-0317-9F46-9F5D-B26F8547AD14}" type="datetimeFigureOut">
              <a:rPr lang="en-US" smtClean="0"/>
              <a:t>10/7/18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8B989-1516-5A41-90C2-7304C1F86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121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BCE96-A684-FE42-A5D9-432440434C01}" type="datetimeFigureOut">
              <a:rPr lang="en-US" smtClean="0"/>
              <a:t>10/7/18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DB86E-3C06-8944-9521-88765CD02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10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156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614864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26778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354281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034114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36720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97954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58110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77761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360133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087352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087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288170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684821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043294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962127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38571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849027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497056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23422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36438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32389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13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129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903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789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845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1550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5801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286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58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345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5888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6671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6750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6484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91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206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172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7494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196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148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4084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9456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464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7633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977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7806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41010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03083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717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0887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295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7688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5747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488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58889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6314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60166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699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5199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70849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78188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80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0837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019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74018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8445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36069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71446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08698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72942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4266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67440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825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43554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41030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0386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4892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638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1800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51752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6076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1576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23101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15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02883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4356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4486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62429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58783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05325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8671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95127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648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7012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40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26734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11722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697875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44285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658894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442934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5798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100788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559480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220336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6572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57683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926071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175337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86268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036748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270118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201548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92447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39657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530696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919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8DB-5A3D-EB49-A17E-B98FBF00787A}" type="datetimeFigureOut">
              <a:rPr lang="en-US" smtClean="0"/>
              <a:t>10/7/18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1239-3E66-CF45-BD3A-24E29801ED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8DB-5A3D-EB49-A17E-B98FBF00787A}" type="datetimeFigureOut">
              <a:rPr lang="en-US" smtClean="0"/>
              <a:t>10/7/18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1239-3E66-CF45-BD3A-24E29801ED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8DB-5A3D-EB49-A17E-B98FBF00787A}" type="datetimeFigureOut">
              <a:rPr lang="en-US" smtClean="0"/>
              <a:t>10/7/18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1239-3E66-CF45-BD3A-24E29801ED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0793"/>
            <a:ext cx="78867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15660"/>
            <a:ext cx="7886700" cy="5405816"/>
          </a:xfrm>
        </p:spPr>
        <p:txBody>
          <a:bodyPr/>
          <a:lstStyle>
            <a:lvl1pPr marL="0" indent="0">
              <a:buFont typeface="Arial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8DB-5A3D-EB49-A17E-B98FBF00787A}" type="datetimeFigureOut">
              <a:rPr lang="en-US" smtClean="0"/>
              <a:t>10/7/18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1239-3E66-CF45-BD3A-24E29801ED2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46568" y="363836"/>
            <a:ext cx="776878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8DB-5A3D-EB49-A17E-B98FBF00787A}" type="datetimeFigureOut">
              <a:rPr lang="en-US" smtClean="0"/>
              <a:t>10/7/18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1239-3E66-CF45-BD3A-24E29801ED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8DB-5A3D-EB49-A17E-B98FBF00787A}" type="datetimeFigureOut">
              <a:rPr lang="en-US" smtClean="0"/>
              <a:t>10/7/18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1239-3E66-CF45-BD3A-24E29801ED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8DB-5A3D-EB49-A17E-B98FBF00787A}" type="datetimeFigureOut">
              <a:rPr lang="en-US" smtClean="0"/>
              <a:t>10/7/18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1239-3E66-CF45-BD3A-24E29801ED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8DB-5A3D-EB49-A17E-B98FBF00787A}" type="datetimeFigureOut">
              <a:rPr lang="en-US" smtClean="0"/>
              <a:t>10/7/18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1239-3E66-CF45-BD3A-24E29801ED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8DB-5A3D-EB49-A17E-B98FBF00787A}" type="datetimeFigureOut">
              <a:rPr lang="en-US" smtClean="0"/>
              <a:t>10/7/18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1239-3E66-CF45-BD3A-24E29801ED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8DB-5A3D-EB49-A17E-B98FBF00787A}" type="datetimeFigureOut">
              <a:rPr lang="en-US" smtClean="0"/>
              <a:t>10/7/18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1239-3E66-CF45-BD3A-24E29801ED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8DB-5A3D-EB49-A17E-B98FBF00787A}" type="datetimeFigureOut">
              <a:rPr lang="en-US" smtClean="0"/>
              <a:t>10/7/18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1239-3E66-CF45-BD3A-24E29801ED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418DB-5A3D-EB49-A17E-B98FBF00787A}" type="datetimeFigureOut">
              <a:rPr lang="en-US" smtClean="0"/>
              <a:t>10/7/18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51239-3E66-CF45-BD3A-24E29801E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09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06.png"/><Relationship Id="rId3" Type="http://schemas.openxmlformats.org/officeDocument/2006/relationships/image" Target="../media/image103.png"/><Relationship Id="rId7" Type="http://schemas.openxmlformats.org/officeDocument/2006/relationships/image" Target="../media/image89.png"/><Relationship Id="rId12" Type="http://schemas.openxmlformats.org/officeDocument/2006/relationships/image" Target="../media/image112.png"/><Relationship Id="rId2" Type="http://schemas.openxmlformats.org/officeDocument/2006/relationships/notesSlide" Target="../notesSlides/notesSlide100.xml"/><Relationship Id="rId16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11" Type="http://schemas.openxmlformats.org/officeDocument/2006/relationships/image" Target="../media/image111.png"/><Relationship Id="rId5" Type="http://schemas.openxmlformats.org/officeDocument/2006/relationships/image" Target="../media/image105.png"/><Relationship Id="rId15" Type="http://schemas.openxmlformats.org/officeDocument/2006/relationships/image" Target="../media/image108.png"/><Relationship Id="rId10" Type="http://schemas.openxmlformats.org/officeDocument/2006/relationships/image" Target="../media/image95.png"/><Relationship Id="rId4" Type="http://schemas.openxmlformats.org/officeDocument/2006/relationships/image" Target="../media/image93.png"/><Relationship Id="rId9" Type="http://schemas.openxmlformats.org/officeDocument/2006/relationships/image" Target="../media/image83.png"/><Relationship Id="rId14" Type="http://schemas.openxmlformats.org/officeDocument/2006/relationships/image" Target="../media/image107.png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103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0.png"/><Relationship Id="rId11" Type="http://schemas.openxmlformats.org/officeDocument/2006/relationships/image" Target="../media/image89.png"/><Relationship Id="rId5" Type="http://schemas.openxmlformats.org/officeDocument/2006/relationships/image" Target="../media/image105.png"/><Relationship Id="rId10" Type="http://schemas.openxmlformats.org/officeDocument/2006/relationships/image" Target="../media/image1080.png"/><Relationship Id="rId4" Type="http://schemas.openxmlformats.org/officeDocument/2006/relationships/image" Target="../media/image93.png"/><Relationship Id="rId9" Type="http://schemas.openxmlformats.org/officeDocument/2006/relationships/image" Target="../media/image1070.png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06.png"/><Relationship Id="rId3" Type="http://schemas.openxmlformats.org/officeDocument/2006/relationships/image" Target="../media/image103.png"/><Relationship Id="rId7" Type="http://schemas.openxmlformats.org/officeDocument/2006/relationships/image" Target="../media/image89.png"/><Relationship Id="rId12" Type="http://schemas.openxmlformats.org/officeDocument/2006/relationships/image" Target="../media/image112.png"/><Relationship Id="rId2" Type="http://schemas.openxmlformats.org/officeDocument/2006/relationships/notesSlide" Target="../notesSlides/notesSlide102.xml"/><Relationship Id="rId16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11" Type="http://schemas.openxmlformats.org/officeDocument/2006/relationships/image" Target="../media/image111.png"/><Relationship Id="rId5" Type="http://schemas.openxmlformats.org/officeDocument/2006/relationships/image" Target="../media/image105.png"/><Relationship Id="rId15" Type="http://schemas.openxmlformats.org/officeDocument/2006/relationships/image" Target="../media/image108.png"/><Relationship Id="rId10" Type="http://schemas.openxmlformats.org/officeDocument/2006/relationships/image" Target="../media/image95.png"/><Relationship Id="rId4" Type="http://schemas.openxmlformats.org/officeDocument/2006/relationships/image" Target="../media/image93.png"/><Relationship Id="rId9" Type="http://schemas.openxmlformats.org/officeDocument/2006/relationships/image" Target="../media/image83.png"/><Relationship Id="rId14" Type="http://schemas.openxmlformats.org/officeDocument/2006/relationships/image" Target="../media/image107.png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103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0.png"/><Relationship Id="rId11" Type="http://schemas.openxmlformats.org/officeDocument/2006/relationships/image" Target="../media/image89.png"/><Relationship Id="rId5" Type="http://schemas.openxmlformats.org/officeDocument/2006/relationships/image" Target="../media/image105.png"/><Relationship Id="rId10" Type="http://schemas.openxmlformats.org/officeDocument/2006/relationships/image" Target="../media/image1080.png"/><Relationship Id="rId4" Type="http://schemas.openxmlformats.org/officeDocument/2006/relationships/image" Target="../media/image93.png"/><Relationship Id="rId9" Type="http://schemas.openxmlformats.org/officeDocument/2006/relationships/image" Target="../media/image1070.png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103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0.png"/><Relationship Id="rId11" Type="http://schemas.openxmlformats.org/officeDocument/2006/relationships/image" Target="../media/image89.png"/><Relationship Id="rId5" Type="http://schemas.openxmlformats.org/officeDocument/2006/relationships/image" Target="../media/image105.png"/><Relationship Id="rId10" Type="http://schemas.openxmlformats.org/officeDocument/2006/relationships/image" Target="../media/image1080.png"/><Relationship Id="rId4" Type="http://schemas.openxmlformats.org/officeDocument/2006/relationships/image" Target="../media/image93.png"/><Relationship Id="rId9" Type="http://schemas.openxmlformats.org/officeDocument/2006/relationships/image" Target="../media/image1070.png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0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../media/image6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../media/image510.png"/><Relationship Id="rId4" Type="http://schemas.openxmlformats.org/officeDocument/2006/relationships/image" Target="NUL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1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../media/image71.png"/><Relationship Id="rId10" Type="http://schemas.openxmlformats.org/officeDocument/2006/relationships/image" Target="../media/image2.emf"/><Relationship Id="rId4" Type="http://schemas.openxmlformats.org/officeDocument/2006/relationships/image" Target="NULL"/><Relationship Id="rId9" Type="http://schemas.openxmlformats.org/officeDocument/2006/relationships/image" Target="../media/image6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3.emf"/><Relationship Id="rId7" Type="http://schemas.openxmlformats.org/officeDocument/2006/relationships/image" Target="../media/image19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170.png"/><Relationship Id="rId4" Type="http://schemas.openxmlformats.org/officeDocument/2006/relationships/image" Target="../media/image4.emf"/><Relationship Id="rId9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0.png"/><Relationship Id="rId4" Type="http://schemas.openxmlformats.org/officeDocument/2006/relationships/image" Target="../media/image40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7" Type="http://schemas.openxmlformats.org/officeDocument/2006/relationships/image" Target="../media/image52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emf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emf"/><Relationship Id="rId4" Type="http://schemas.openxmlformats.org/officeDocument/2006/relationships/image" Target="../media/image32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0.png"/><Relationship Id="rId4" Type="http://schemas.openxmlformats.org/officeDocument/2006/relationships/image" Target="../media/image54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5" Type="http://schemas.openxmlformats.org/officeDocument/2006/relationships/image" Target="../media/image400.png"/><Relationship Id="rId4" Type="http://schemas.openxmlformats.org/officeDocument/2006/relationships/image" Target="../media/image55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0.png"/><Relationship Id="rId5" Type="http://schemas.openxmlformats.org/officeDocument/2006/relationships/image" Target="../media/image60.emf"/><Relationship Id="rId4" Type="http://schemas.openxmlformats.org/officeDocument/2006/relationships/image" Target="../media/image5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8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80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43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4.png"/><Relationship Id="rId10" Type="http://schemas.openxmlformats.org/officeDocument/2006/relationships/image" Target="../media/image5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7" Type="http://schemas.openxmlformats.org/officeDocument/2006/relationships/image" Target="../media/image25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44.png"/><Relationship Id="rId9" Type="http://schemas.openxmlformats.org/officeDocument/2006/relationships/image" Target="../media/image5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0.png"/><Relationship Id="rId5" Type="http://schemas.openxmlformats.org/officeDocument/2006/relationships/image" Target="../media/image69.png"/><Relationship Id="rId4" Type="http://schemas.openxmlformats.org/officeDocument/2006/relationships/image" Target="../media/image62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32.png"/><Relationship Id="rId7" Type="http://schemas.openxmlformats.org/officeDocument/2006/relationships/image" Target="../media/image630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Relationship Id="rId9" Type="http://schemas.openxmlformats.org/officeDocument/2006/relationships/image" Target="../media/image70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0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87.png"/><Relationship Id="rId4" Type="http://schemas.openxmlformats.org/officeDocument/2006/relationships/image" Target="../media/image85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0.png"/><Relationship Id="rId7" Type="http://schemas.openxmlformats.org/officeDocument/2006/relationships/image" Target="../media/image1900.png"/><Relationship Id="rId12" Type="http://schemas.openxmlformats.org/officeDocument/2006/relationships/image" Target="../media/image66.emf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65.emf"/><Relationship Id="rId5" Type="http://schemas.openxmlformats.org/officeDocument/2006/relationships/image" Target="../media/image1700.png"/><Relationship Id="rId10" Type="http://schemas.openxmlformats.org/officeDocument/2006/relationships/image" Target="../media/image64.emf"/><Relationship Id="rId9" Type="http://schemas.openxmlformats.org/officeDocument/2006/relationships/image" Target="../media/image63.em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0.png"/><Relationship Id="rId4" Type="http://schemas.openxmlformats.org/officeDocument/2006/relationships/image" Target="../media/image410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0.png"/><Relationship Id="rId3" Type="http://schemas.openxmlformats.org/officeDocument/2006/relationships/image" Target="../media/image450.png"/><Relationship Id="rId7" Type="http://schemas.openxmlformats.org/officeDocument/2006/relationships/image" Target="../media/image1900.png"/><Relationship Id="rId12" Type="http://schemas.openxmlformats.org/officeDocument/2006/relationships/image" Target="../media/image68.emf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67.emf"/><Relationship Id="rId10" Type="http://schemas.openxmlformats.org/officeDocument/2006/relationships/image" Target="../media/image64.emf"/><Relationship Id="rId9" Type="http://schemas.openxmlformats.org/officeDocument/2006/relationships/image" Target="../media/image63.em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0.png"/><Relationship Id="rId3" Type="http://schemas.openxmlformats.org/officeDocument/2006/relationships/image" Target="../media/image670.png"/><Relationship Id="rId7" Type="http://schemas.openxmlformats.org/officeDocument/2006/relationships/image" Target="../media/image680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0.png"/><Relationship Id="rId5" Type="http://schemas.openxmlformats.org/officeDocument/2006/relationships/image" Target="../media/image450.png"/><Relationship Id="rId4" Type="http://schemas.openxmlformats.org/officeDocument/2006/relationships/image" Target="../media/image631.png"/><Relationship Id="rId9" Type="http://schemas.openxmlformats.org/officeDocument/2006/relationships/image" Target="../media/image730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0.png"/><Relationship Id="rId3" Type="http://schemas.openxmlformats.org/officeDocument/2006/relationships/image" Target="../media/image631.png"/><Relationship Id="rId7" Type="http://schemas.openxmlformats.org/officeDocument/2006/relationships/image" Target="../media/image410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0.png"/><Relationship Id="rId11" Type="http://schemas.openxmlformats.org/officeDocument/2006/relationships/image" Target="../media/image76.png"/><Relationship Id="rId5" Type="http://schemas.openxmlformats.org/officeDocument/2006/relationships/image" Target="../media/image670.png"/><Relationship Id="rId10" Type="http://schemas.openxmlformats.org/officeDocument/2006/relationships/image" Target="../media/image730.png"/><Relationship Id="rId4" Type="http://schemas.openxmlformats.org/officeDocument/2006/relationships/image" Target="../media/image750.png"/><Relationship Id="rId9" Type="http://schemas.openxmlformats.org/officeDocument/2006/relationships/image" Target="../media/image720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0.png"/><Relationship Id="rId3" Type="http://schemas.openxmlformats.org/officeDocument/2006/relationships/image" Target="../media/image631.png"/><Relationship Id="rId7" Type="http://schemas.openxmlformats.org/officeDocument/2006/relationships/image" Target="../media/image410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0.png"/><Relationship Id="rId11" Type="http://schemas.openxmlformats.org/officeDocument/2006/relationships/image" Target="../media/image76.png"/><Relationship Id="rId5" Type="http://schemas.openxmlformats.org/officeDocument/2006/relationships/image" Target="../media/image670.png"/><Relationship Id="rId10" Type="http://schemas.openxmlformats.org/officeDocument/2006/relationships/image" Target="../media/image730.png"/><Relationship Id="rId4" Type="http://schemas.openxmlformats.org/officeDocument/2006/relationships/image" Target="../media/image750.png"/><Relationship Id="rId9" Type="http://schemas.openxmlformats.org/officeDocument/2006/relationships/image" Target="../media/image720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0.png"/><Relationship Id="rId3" Type="http://schemas.openxmlformats.org/officeDocument/2006/relationships/image" Target="../media/image631.png"/><Relationship Id="rId7" Type="http://schemas.openxmlformats.org/officeDocument/2006/relationships/image" Target="../media/image680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0.png"/><Relationship Id="rId5" Type="http://schemas.openxmlformats.org/officeDocument/2006/relationships/image" Target="../media/image450.png"/><Relationship Id="rId4" Type="http://schemas.openxmlformats.org/officeDocument/2006/relationships/image" Target="../media/image670.png"/><Relationship Id="rId9" Type="http://schemas.openxmlformats.org/officeDocument/2006/relationships/image" Target="../media/image730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1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0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11" Type="http://schemas.openxmlformats.org/officeDocument/2006/relationships/image" Target="../media/image91.png"/><Relationship Id="rId5" Type="http://schemas.openxmlformats.org/officeDocument/2006/relationships/image" Target="../media/image82.png"/><Relationship Id="rId10" Type="http://schemas.openxmlformats.org/officeDocument/2006/relationships/image" Target="../media/image90.png"/><Relationship Id="rId4" Type="http://schemas.openxmlformats.org/officeDocument/2006/relationships/image" Target="../media/image81.png"/><Relationship Id="rId9" Type="http://schemas.openxmlformats.org/officeDocument/2006/relationships/image" Target="../media/image89.pn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11" Type="http://schemas.openxmlformats.org/officeDocument/2006/relationships/image" Target="../media/image91.png"/><Relationship Id="rId5" Type="http://schemas.openxmlformats.org/officeDocument/2006/relationships/image" Target="../media/image82.png"/><Relationship Id="rId10" Type="http://schemas.openxmlformats.org/officeDocument/2006/relationships/image" Target="../media/image90.png"/><Relationship Id="rId4" Type="http://schemas.openxmlformats.org/officeDocument/2006/relationships/image" Target="../media/image81.png"/><Relationship Id="rId9" Type="http://schemas.openxmlformats.org/officeDocument/2006/relationships/image" Target="../media/image89.pn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80.png"/><Relationship Id="rId7" Type="http://schemas.openxmlformats.org/officeDocument/2006/relationships/image" Target="../media/image83.png"/><Relationship Id="rId12" Type="http://schemas.openxmlformats.org/officeDocument/2006/relationships/image" Target="../media/image91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90.png"/><Relationship Id="rId5" Type="http://schemas.openxmlformats.org/officeDocument/2006/relationships/image" Target="../media/image81.png"/><Relationship Id="rId10" Type="http://schemas.openxmlformats.org/officeDocument/2006/relationships/image" Target="../media/image89.png"/><Relationship Id="rId4" Type="http://schemas.openxmlformats.org/officeDocument/2006/relationships/image" Target="../media/image92.png"/><Relationship Id="rId9" Type="http://schemas.openxmlformats.org/officeDocument/2006/relationships/image" Target="../media/image88.png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91.png"/><Relationship Id="rId5" Type="http://schemas.openxmlformats.org/officeDocument/2006/relationships/image" Target="../media/image81.png"/><Relationship Id="rId10" Type="http://schemas.openxmlformats.org/officeDocument/2006/relationships/image" Target="../media/image90.png"/><Relationship Id="rId4" Type="http://schemas.openxmlformats.org/officeDocument/2006/relationships/image" Target="../media/image92.png"/><Relationship Id="rId9" Type="http://schemas.openxmlformats.org/officeDocument/2006/relationships/image" Target="../media/image89.png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91.png"/><Relationship Id="rId5" Type="http://schemas.openxmlformats.org/officeDocument/2006/relationships/image" Target="../media/image81.png"/><Relationship Id="rId10" Type="http://schemas.openxmlformats.org/officeDocument/2006/relationships/image" Target="../media/image90.png"/><Relationship Id="rId4" Type="http://schemas.openxmlformats.org/officeDocument/2006/relationships/image" Target="../media/image92.png"/><Relationship Id="rId9" Type="http://schemas.openxmlformats.org/officeDocument/2006/relationships/image" Target="../media/image89.png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80.png"/><Relationship Id="rId7" Type="http://schemas.openxmlformats.org/officeDocument/2006/relationships/image" Target="../media/image82.png"/><Relationship Id="rId12" Type="http://schemas.openxmlformats.org/officeDocument/2006/relationships/image" Target="../media/image91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90.png"/><Relationship Id="rId5" Type="http://schemas.openxmlformats.org/officeDocument/2006/relationships/image" Target="../media/image93.png"/><Relationship Id="rId10" Type="http://schemas.openxmlformats.org/officeDocument/2006/relationships/image" Target="../media/image89.png"/><Relationship Id="rId4" Type="http://schemas.openxmlformats.org/officeDocument/2006/relationships/image" Target="../media/image92.png"/><Relationship Id="rId9" Type="http://schemas.openxmlformats.org/officeDocument/2006/relationships/image" Target="../media/image83.png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80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93.png"/><Relationship Id="rId10" Type="http://schemas.openxmlformats.org/officeDocument/2006/relationships/image" Target="../media/image91.png"/><Relationship Id="rId4" Type="http://schemas.openxmlformats.org/officeDocument/2006/relationships/image" Target="../media/image92.png"/><Relationship Id="rId9" Type="http://schemas.openxmlformats.org/officeDocument/2006/relationships/image" Target="../media/image83.png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0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5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0793"/>
            <a:ext cx="7886700" cy="2872021"/>
          </a:xfrm>
        </p:spPr>
        <p:txBody>
          <a:bodyPr/>
          <a:lstStyle/>
          <a:p>
            <a:r>
              <a:rPr lang="en-US" dirty="0"/>
              <a:t>Matrix Martingales in </a:t>
            </a:r>
            <a:br>
              <a:rPr lang="en-US" dirty="0"/>
            </a:br>
            <a:r>
              <a:rPr lang="en-US" dirty="0"/>
              <a:t>Randomized Numerical Linear Algebra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25266"/>
            <a:ext cx="8515350" cy="326350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 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1062493"/>
              </p:ext>
            </p:extLst>
          </p:nvPr>
        </p:nvGraphicFramePr>
        <p:xfrm>
          <a:off x="628650" y="1590901"/>
          <a:ext cx="8281938" cy="3856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9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9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65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55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dirty="0">
                        <a:solidFill>
                          <a:sysClr val="windowText" lastClr="000000"/>
                        </a:solidFill>
                        <a:latin typeface="+mn-lt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19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Speaker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Rasmus Kyng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Harvard University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19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4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4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55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Sep 27, 2018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6444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96C72-E778-3E42-8440-EFA2BFEC7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50793"/>
            <a:ext cx="8079415" cy="1325563"/>
          </a:xfrm>
        </p:spPr>
        <p:txBody>
          <a:bodyPr/>
          <a:lstStyle/>
          <a:p>
            <a:r>
              <a:rPr lang="en-US" dirty="0"/>
              <a:t>Concentration of </a:t>
            </a:r>
            <a:r>
              <a:rPr lang="en-US" b="1" dirty="0"/>
              <a:t>Matrix</a:t>
            </a:r>
            <a:r>
              <a:rPr lang="en-US" dirty="0"/>
              <a:t> </a:t>
            </a:r>
            <a:r>
              <a:rPr lang="en-US" b="1" dirty="0"/>
              <a:t>Martingales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C17B2-B653-FE4A-A610-C0567BD534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8238903" cy="5405816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b="1" dirty="0"/>
                  <a:t>Matrix Freedman’s Inequality	(</a:t>
                </a:r>
                <a:r>
                  <a:rPr lang="en-US" b="1" dirty="0" err="1"/>
                  <a:t>Tropp</a:t>
                </a:r>
                <a:r>
                  <a:rPr lang="en-US" b="1" dirty="0"/>
                  <a:t> 11)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ℙ</m:t>
                    </m:r>
                    <m:r>
                      <a:rPr lang="en-US" i="1">
                        <a:latin typeface="Cambria Math" charset="0"/>
                      </a:rPr>
                      <m:t>[</m:t>
                    </m:r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1" i="1">
                                        <a:latin typeface="Cambria Math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| 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prev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. 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steps</m:t>
                                </m:r>
                              </m:e>
                            </m:d>
                          </m:e>
                        </m:nary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m:rPr>
                        <m:lit/>
                      </m:rP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]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𝛿</m:t>
                    </m:r>
                  </m:oMath>
                </a14:m>
                <a:r>
                  <a:rPr lang="en-US" dirty="0"/>
                  <a:t>	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b="1" dirty="0"/>
                  <a:t>Predictable quadratic variation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>
                                      <a:latin typeface="Cambria Math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prev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.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steps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C17B2-B653-FE4A-A610-C0567BD534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8238903" cy="5405816"/>
              </a:xfrm>
              <a:blipFill>
                <a:blip r:embed="rId3"/>
                <a:stretch>
                  <a:fillRect l="-1541" t="-1174" b="-14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782210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C2124-8BFB-214D-9251-E54550D17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Difficulties with Approximation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FEA17-3008-FE46-8868-95BDE42F2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8E3EB38-70BA-6D49-ADEA-BBA7227642B5}"/>
              </a:ext>
            </a:extLst>
          </p:cNvPr>
          <p:cNvSpPr/>
          <p:nvPr/>
        </p:nvSpPr>
        <p:spPr>
          <a:xfrm>
            <a:off x="1071677" y="2895242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head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3C9B68F-5A99-314D-B707-56AFECF1E8E1}"/>
              </a:ext>
            </a:extLst>
          </p:cNvPr>
          <p:cNvCxnSpPr>
            <a:cxnSpLocks/>
            <a:stCxn id="13" idx="0"/>
            <a:endCxn id="4" idx="3"/>
          </p:cNvCxnSpPr>
          <p:nvPr/>
        </p:nvCxnSpPr>
        <p:spPr>
          <a:xfrm flipV="1">
            <a:off x="980872" y="3048584"/>
            <a:ext cx="117401" cy="538765"/>
          </a:xfrm>
          <a:prstGeom prst="line">
            <a:avLst/>
          </a:prstGeom>
          <a:ln w="28575">
            <a:solidFill>
              <a:schemeClr val="accent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A5637539-F22B-D54B-9780-0D7D739122AD}"/>
              </a:ext>
            </a:extLst>
          </p:cNvPr>
          <p:cNvSpPr/>
          <p:nvPr/>
        </p:nvSpPr>
        <p:spPr>
          <a:xfrm>
            <a:off x="890067" y="3587349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head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564F634-1DBB-3749-8219-0D84CA8B2F01}"/>
              </a:ext>
            </a:extLst>
          </p:cNvPr>
          <p:cNvSpPr/>
          <p:nvPr/>
        </p:nvSpPr>
        <p:spPr>
          <a:xfrm>
            <a:off x="1071677" y="430498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head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4C1D490-6EFF-AA40-8E08-66E27013C3DD}"/>
              </a:ext>
            </a:extLst>
          </p:cNvPr>
          <p:cNvSpPr/>
          <p:nvPr/>
        </p:nvSpPr>
        <p:spPr>
          <a:xfrm>
            <a:off x="1611398" y="4817095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head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FB911CB-11D1-244D-A5E8-6CFDBA293D52}"/>
              </a:ext>
            </a:extLst>
          </p:cNvPr>
          <p:cNvSpPr/>
          <p:nvPr/>
        </p:nvSpPr>
        <p:spPr>
          <a:xfrm>
            <a:off x="2315077" y="4990446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head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B98702C-0F1D-9E40-A6BA-7C281E67DDC3}"/>
              </a:ext>
            </a:extLst>
          </p:cNvPr>
          <p:cNvSpPr/>
          <p:nvPr/>
        </p:nvSpPr>
        <p:spPr>
          <a:xfrm>
            <a:off x="3018756" y="4817095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head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570D81D-D230-D347-B317-1692D6DD495C}"/>
              </a:ext>
            </a:extLst>
          </p:cNvPr>
          <p:cNvSpPr/>
          <p:nvPr/>
        </p:nvSpPr>
        <p:spPr>
          <a:xfrm>
            <a:off x="3571237" y="430498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head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769AEB9-CAB1-9844-B241-9E644929EF62}"/>
              </a:ext>
            </a:extLst>
          </p:cNvPr>
          <p:cNvSpPr/>
          <p:nvPr/>
        </p:nvSpPr>
        <p:spPr>
          <a:xfrm>
            <a:off x="3716946" y="3587348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head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C65D9DA-9FE0-A24C-AB41-69F5594911FC}"/>
              </a:ext>
            </a:extLst>
          </p:cNvPr>
          <p:cNvSpPr/>
          <p:nvPr/>
        </p:nvSpPr>
        <p:spPr>
          <a:xfrm>
            <a:off x="3525280" y="2895242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head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E0A43C-D756-494F-9ADB-3D0F817ADA79}"/>
              </a:ext>
            </a:extLst>
          </p:cNvPr>
          <p:cNvSpPr/>
          <p:nvPr/>
        </p:nvSpPr>
        <p:spPr>
          <a:xfrm>
            <a:off x="3018756" y="2392026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head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03EB7B6-EDCC-AA4D-B9F8-B73BFC64DD9D}"/>
              </a:ext>
            </a:extLst>
          </p:cNvPr>
          <p:cNvSpPr/>
          <p:nvPr/>
        </p:nvSpPr>
        <p:spPr>
          <a:xfrm>
            <a:off x="2315077" y="2220465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head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16A9322-AE2D-A540-AA67-09F50CFC7CC5}"/>
              </a:ext>
            </a:extLst>
          </p:cNvPr>
          <p:cNvSpPr/>
          <p:nvPr/>
        </p:nvSpPr>
        <p:spPr>
          <a:xfrm>
            <a:off x="1611398" y="2390653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head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FE5BDE2-2305-4D49-BC3A-730F97C1ACE0}"/>
              </a:ext>
            </a:extLst>
          </p:cNvPr>
          <p:cNvCxnSpPr>
            <a:cxnSpLocks/>
            <a:stCxn id="14" idx="0"/>
            <a:endCxn id="13" idx="4"/>
          </p:cNvCxnSpPr>
          <p:nvPr/>
        </p:nvCxnSpPr>
        <p:spPr>
          <a:xfrm flipH="1" flipV="1">
            <a:off x="980872" y="3767000"/>
            <a:ext cx="181610" cy="537987"/>
          </a:xfrm>
          <a:prstGeom prst="line">
            <a:avLst/>
          </a:prstGeom>
          <a:ln w="28575">
            <a:solidFill>
              <a:schemeClr val="accent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A280D4B-9547-F748-A487-7F7976F686BB}"/>
              </a:ext>
            </a:extLst>
          </p:cNvPr>
          <p:cNvCxnSpPr>
            <a:cxnSpLocks/>
            <a:stCxn id="15" idx="1"/>
            <a:endCxn id="14" idx="5"/>
          </p:cNvCxnSpPr>
          <p:nvPr/>
        </p:nvCxnSpPr>
        <p:spPr>
          <a:xfrm flipH="1" flipV="1">
            <a:off x="1226691" y="4458329"/>
            <a:ext cx="411303" cy="385075"/>
          </a:xfrm>
          <a:prstGeom prst="line">
            <a:avLst/>
          </a:prstGeom>
          <a:ln w="28575">
            <a:solidFill>
              <a:schemeClr val="accent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813B545-73AC-2248-B904-784DD20BFB86}"/>
              </a:ext>
            </a:extLst>
          </p:cNvPr>
          <p:cNvCxnSpPr>
            <a:cxnSpLocks/>
            <a:stCxn id="16" idx="2"/>
            <a:endCxn id="15" idx="5"/>
          </p:cNvCxnSpPr>
          <p:nvPr/>
        </p:nvCxnSpPr>
        <p:spPr>
          <a:xfrm flipH="1" flipV="1">
            <a:off x="1766412" y="4970437"/>
            <a:ext cx="548665" cy="109835"/>
          </a:xfrm>
          <a:prstGeom prst="line">
            <a:avLst/>
          </a:prstGeom>
          <a:ln w="28575">
            <a:solidFill>
              <a:schemeClr val="accent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5FFB9C1-BBF6-8C45-BEE8-F540FF577638}"/>
              </a:ext>
            </a:extLst>
          </p:cNvPr>
          <p:cNvCxnSpPr>
            <a:cxnSpLocks/>
            <a:stCxn id="17" idx="2"/>
            <a:endCxn id="16" idx="6"/>
          </p:cNvCxnSpPr>
          <p:nvPr/>
        </p:nvCxnSpPr>
        <p:spPr>
          <a:xfrm flipH="1">
            <a:off x="2496687" y="4906921"/>
            <a:ext cx="522069" cy="173351"/>
          </a:xfrm>
          <a:prstGeom prst="line">
            <a:avLst/>
          </a:prstGeom>
          <a:ln w="28575">
            <a:solidFill>
              <a:schemeClr val="accent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987E639-AF2C-BC40-BFE9-3D065BB3D122}"/>
              </a:ext>
            </a:extLst>
          </p:cNvPr>
          <p:cNvCxnSpPr>
            <a:cxnSpLocks/>
            <a:stCxn id="18" idx="3"/>
            <a:endCxn id="17" idx="7"/>
          </p:cNvCxnSpPr>
          <p:nvPr/>
        </p:nvCxnSpPr>
        <p:spPr>
          <a:xfrm flipH="1">
            <a:off x="3173770" y="4458329"/>
            <a:ext cx="424063" cy="385075"/>
          </a:xfrm>
          <a:prstGeom prst="line">
            <a:avLst/>
          </a:prstGeom>
          <a:ln w="28575">
            <a:solidFill>
              <a:schemeClr val="accent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D06E037-D195-384F-B6ED-C436F6179005}"/>
              </a:ext>
            </a:extLst>
          </p:cNvPr>
          <p:cNvCxnSpPr>
            <a:cxnSpLocks/>
            <a:endCxn id="18" idx="0"/>
          </p:cNvCxnSpPr>
          <p:nvPr/>
        </p:nvCxnSpPr>
        <p:spPr>
          <a:xfrm flipH="1">
            <a:off x="3662042" y="3766999"/>
            <a:ext cx="145710" cy="537988"/>
          </a:xfrm>
          <a:prstGeom prst="line">
            <a:avLst/>
          </a:prstGeom>
          <a:ln w="28575">
            <a:solidFill>
              <a:schemeClr val="accent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2DC92B3-5F47-BB42-B5A4-12AD85E1E338}"/>
              </a:ext>
            </a:extLst>
          </p:cNvPr>
          <p:cNvCxnSpPr>
            <a:cxnSpLocks/>
            <a:stCxn id="20" idx="4"/>
            <a:endCxn id="19" idx="0"/>
          </p:cNvCxnSpPr>
          <p:nvPr/>
        </p:nvCxnSpPr>
        <p:spPr>
          <a:xfrm>
            <a:off x="3616085" y="3074893"/>
            <a:ext cx="191666" cy="512455"/>
          </a:xfrm>
          <a:prstGeom prst="line">
            <a:avLst/>
          </a:prstGeom>
          <a:ln w="28575">
            <a:solidFill>
              <a:schemeClr val="accent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478442BA-3F1D-C649-B2D7-A9752EB088C6}"/>
              </a:ext>
            </a:extLst>
          </p:cNvPr>
          <p:cNvCxnSpPr>
            <a:cxnSpLocks/>
            <a:stCxn id="22" idx="5"/>
            <a:endCxn id="20" idx="1"/>
          </p:cNvCxnSpPr>
          <p:nvPr/>
        </p:nvCxnSpPr>
        <p:spPr>
          <a:xfrm>
            <a:off x="3173770" y="2545368"/>
            <a:ext cx="378106" cy="376183"/>
          </a:xfrm>
          <a:prstGeom prst="line">
            <a:avLst/>
          </a:prstGeom>
          <a:ln w="28575">
            <a:solidFill>
              <a:schemeClr val="accent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B020C57-B670-E54C-A12D-3F02187B8DE9}"/>
              </a:ext>
            </a:extLst>
          </p:cNvPr>
          <p:cNvCxnSpPr>
            <a:cxnSpLocks/>
            <a:stCxn id="23" idx="6"/>
            <a:endCxn id="22" idx="2"/>
          </p:cNvCxnSpPr>
          <p:nvPr/>
        </p:nvCxnSpPr>
        <p:spPr>
          <a:xfrm>
            <a:off x="2496687" y="2310291"/>
            <a:ext cx="522069" cy="171561"/>
          </a:xfrm>
          <a:prstGeom prst="line">
            <a:avLst/>
          </a:prstGeom>
          <a:ln w="28575">
            <a:solidFill>
              <a:schemeClr val="accent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DC976920-08AD-F74B-AF4B-BCB589C928F9}"/>
              </a:ext>
            </a:extLst>
          </p:cNvPr>
          <p:cNvCxnSpPr>
            <a:cxnSpLocks/>
            <a:endCxn id="23" idx="2"/>
          </p:cNvCxnSpPr>
          <p:nvPr/>
        </p:nvCxnSpPr>
        <p:spPr>
          <a:xfrm flipV="1">
            <a:off x="1793008" y="2310291"/>
            <a:ext cx="522069" cy="109834"/>
          </a:xfrm>
          <a:prstGeom prst="line">
            <a:avLst/>
          </a:prstGeom>
          <a:ln w="28575">
            <a:solidFill>
              <a:schemeClr val="accent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ECE270DD-A008-604D-9EDA-19755FFA47F3}"/>
              </a:ext>
            </a:extLst>
          </p:cNvPr>
          <p:cNvCxnSpPr>
            <a:cxnSpLocks/>
            <a:stCxn id="4" idx="7"/>
            <a:endCxn id="24" idx="3"/>
          </p:cNvCxnSpPr>
          <p:nvPr/>
        </p:nvCxnSpPr>
        <p:spPr>
          <a:xfrm flipV="1">
            <a:off x="1226691" y="2543995"/>
            <a:ext cx="411303" cy="377556"/>
          </a:xfrm>
          <a:prstGeom prst="line">
            <a:avLst/>
          </a:prstGeom>
          <a:ln w="28575">
            <a:solidFill>
              <a:schemeClr val="accent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>
            <a:extLst>
              <a:ext uri="{FF2B5EF4-FFF2-40B4-BE49-F238E27FC236}">
                <a16:creationId xmlns:a16="http://schemas.microsoft.com/office/drawing/2014/main" id="{50825D9E-B045-1D44-93B4-737D5F18E6CE}"/>
              </a:ext>
            </a:extLst>
          </p:cNvPr>
          <p:cNvSpPr/>
          <p:nvPr/>
        </p:nvSpPr>
        <p:spPr>
          <a:xfrm>
            <a:off x="5315219" y="2884296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head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7BA804CC-C1B6-E940-8EB4-04477F092BE8}"/>
              </a:ext>
            </a:extLst>
          </p:cNvPr>
          <p:cNvCxnSpPr>
            <a:cxnSpLocks/>
            <a:stCxn id="81" idx="0"/>
            <a:endCxn id="79" idx="3"/>
          </p:cNvCxnSpPr>
          <p:nvPr/>
        </p:nvCxnSpPr>
        <p:spPr>
          <a:xfrm flipV="1">
            <a:off x="5224414" y="3037638"/>
            <a:ext cx="117401" cy="538765"/>
          </a:xfrm>
          <a:prstGeom prst="line">
            <a:avLst/>
          </a:prstGeom>
          <a:ln w="28575">
            <a:solidFill>
              <a:schemeClr val="accent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val 80">
            <a:extLst>
              <a:ext uri="{FF2B5EF4-FFF2-40B4-BE49-F238E27FC236}">
                <a16:creationId xmlns:a16="http://schemas.microsoft.com/office/drawing/2014/main" id="{3F3E45AA-071A-BC41-9842-2E7799BB9DF0}"/>
              </a:ext>
            </a:extLst>
          </p:cNvPr>
          <p:cNvSpPr/>
          <p:nvPr/>
        </p:nvSpPr>
        <p:spPr>
          <a:xfrm>
            <a:off x="5133609" y="3576403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head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DFE3F2CD-EEC9-824A-811C-01DACAD80729}"/>
              </a:ext>
            </a:extLst>
          </p:cNvPr>
          <p:cNvSpPr/>
          <p:nvPr/>
        </p:nvSpPr>
        <p:spPr>
          <a:xfrm>
            <a:off x="5315219" y="4294041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head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CBC74E8C-FCAB-A841-ABE3-DCFB3637CEBF}"/>
              </a:ext>
            </a:extLst>
          </p:cNvPr>
          <p:cNvSpPr/>
          <p:nvPr/>
        </p:nvSpPr>
        <p:spPr>
          <a:xfrm>
            <a:off x="5854940" y="4806149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head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54F192B0-D5E4-6A45-A454-A2EA9AA56903}"/>
              </a:ext>
            </a:extLst>
          </p:cNvPr>
          <p:cNvSpPr/>
          <p:nvPr/>
        </p:nvSpPr>
        <p:spPr>
          <a:xfrm>
            <a:off x="6558619" y="4979500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head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6036A9FA-F808-1048-88EA-D1B4BFCCF181}"/>
              </a:ext>
            </a:extLst>
          </p:cNvPr>
          <p:cNvSpPr/>
          <p:nvPr/>
        </p:nvSpPr>
        <p:spPr>
          <a:xfrm>
            <a:off x="7262298" y="4806149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prstDash val="sysDot"/>
            <a:head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EA06C13E-CCD6-7541-8A45-3AA3BAC99618}"/>
              </a:ext>
            </a:extLst>
          </p:cNvPr>
          <p:cNvSpPr/>
          <p:nvPr/>
        </p:nvSpPr>
        <p:spPr>
          <a:xfrm>
            <a:off x="7814779" y="4294041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prstDash val="sysDot"/>
            <a:head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F41972EF-66E0-664A-A0BC-39CCAA6EC38A}"/>
              </a:ext>
            </a:extLst>
          </p:cNvPr>
          <p:cNvSpPr/>
          <p:nvPr/>
        </p:nvSpPr>
        <p:spPr>
          <a:xfrm>
            <a:off x="7960488" y="3576402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prstDash val="sysDot"/>
            <a:head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20096EA1-BA3E-E749-A169-52AABF3E5E75}"/>
              </a:ext>
            </a:extLst>
          </p:cNvPr>
          <p:cNvSpPr/>
          <p:nvPr/>
        </p:nvSpPr>
        <p:spPr>
          <a:xfrm>
            <a:off x="7768822" y="2884296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prstDash val="sysDot"/>
            <a:head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782B57BC-BC62-5D4E-B28C-C996217A415E}"/>
              </a:ext>
            </a:extLst>
          </p:cNvPr>
          <p:cNvSpPr/>
          <p:nvPr/>
        </p:nvSpPr>
        <p:spPr>
          <a:xfrm>
            <a:off x="7262298" y="2381080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prstDash val="sysDot"/>
            <a:head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8012233E-87FA-404C-8654-9A3128904B31}"/>
              </a:ext>
            </a:extLst>
          </p:cNvPr>
          <p:cNvSpPr/>
          <p:nvPr/>
        </p:nvSpPr>
        <p:spPr>
          <a:xfrm>
            <a:off x="6558619" y="2209519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head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BE8F389B-A31E-F64F-8013-F6400FBF145C}"/>
              </a:ext>
            </a:extLst>
          </p:cNvPr>
          <p:cNvSpPr/>
          <p:nvPr/>
        </p:nvSpPr>
        <p:spPr>
          <a:xfrm>
            <a:off x="5854940" y="237970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head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CDBB523E-D622-E148-A237-309A50F014C1}"/>
              </a:ext>
            </a:extLst>
          </p:cNvPr>
          <p:cNvCxnSpPr>
            <a:cxnSpLocks/>
            <a:stCxn id="82" idx="0"/>
            <a:endCxn id="81" idx="4"/>
          </p:cNvCxnSpPr>
          <p:nvPr/>
        </p:nvCxnSpPr>
        <p:spPr>
          <a:xfrm flipH="1" flipV="1">
            <a:off x="5224414" y="3756054"/>
            <a:ext cx="181610" cy="537987"/>
          </a:xfrm>
          <a:prstGeom prst="line">
            <a:avLst/>
          </a:prstGeom>
          <a:ln w="28575">
            <a:solidFill>
              <a:schemeClr val="accent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1CFD91FD-A198-664B-893E-287F2738BC93}"/>
              </a:ext>
            </a:extLst>
          </p:cNvPr>
          <p:cNvCxnSpPr>
            <a:cxnSpLocks/>
            <a:stCxn id="83" idx="1"/>
            <a:endCxn id="82" idx="5"/>
          </p:cNvCxnSpPr>
          <p:nvPr/>
        </p:nvCxnSpPr>
        <p:spPr>
          <a:xfrm flipH="1" flipV="1">
            <a:off x="5470233" y="4447383"/>
            <a:ext cx="411303" cy="385075"/>
          </a:xfrm>
          <a:prstGeom prst="line">
            <a:avLst/>
          </a:prstGeom>
          <a:ln w="28575">
            <a:solidFill>
              <a:schemeClr val="accent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283C57BE-9C77-EF4D-8EE7-D7D44AA3B5E3}"/>
              </a:ext>
            </a:extLst>
          </p:cNvPr>
          <p:cNvCxnSpPr>
            <a:cxnSpLocks/>
            <a:stCxn id="84" idx="2"/>
            <a:endCxn id="83" idx="5"/>
          </p:cNvCxnSpPr>
          <p:nvPr/>
        </p:nvCxnSpPr>
        <p:spPr>
          <a:xfrm flipH="1" flipV="1">
            <a:off x="6009954" y="4959491"/>
            <a:ext cx="548665" cy="109835"/>
          </a:xfrm>
          <a:prstGeom prst="line">
            <a:avLst/>
          </a:prstGeom>
          <a:ln w="28575">
            <a:solidFill>
              <a:schemeClr val="accent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7659EC68-BBAC-BE4E-B87E-6766FF8A2D7D}"/>
              </a:ext>
            </a:extLst>
          </p:cNvPr>
          <p:cNvCxnSpPr>
            <a:cxnSpLocks/>
            <a:stCxn id="90" idx="4"/>
            <a:endCxn id="84" idx="0"/>
          </p:cNvCxnSpPr>
          <p:nvPr/>
        </p:nvCxnSpPr>
        <p:spPr>
          <a:xfrm>
            <a:off x="6649424" y="2389170"/>
            <a:ext cx="0" cy="2590330"/>
          </a:xfrm>
          <a:prstGeom prst="line">
            <a:avLst/>
          </a:prstGeom>
          <a:ln w="28575">
            <a:solidFill>
              <a:schemeClr val="accent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9E0EB6C9-99DE-CA46-98F9-FF4C9764919F}"/>
              </a:ext>
            </a:extLst>
          </p:cNvPr>
          <p:cNvCxnSpPr>
            <a:cxnSpLocks/>
            <a:endCxn id="90" idx="2"/>
          </p:cNvCxnSpPr>
          <p:nvPr/>
        </p:nvCxnSpPr>
        <p:spPr>
          <a:xfrm flipV="1">
            <a:off x="6036550" y="2299345"/>
            <a:ext cx="522069" cy="109834"/>
          </a:xfrm>
          <a:prstGeom prst="line">
            <a:avLst/>
          </a:prstGeom>
          <a:ln w="28575">
            <a:solidFill>
              <a:schemeClr val="accent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57D70FF6-C793-D44D-AAB9-128B0E0B1585}"/>
              </a:ext>
            </a:extLst>
          </p:cNvPr>
          <p:cNvCxnSpPr>
            <a:cxnSpLocks/>
            <a:stCxn id="79" idx="7"/>
            <a:endCxn id="91" idx="3"/>
          </p:cNvCxnSpPr>
          <p:nvPr/>
        </p:nvCxnSpPr>
        <p:spPr>
          <a:xfrm flipV="1">
            <a:off x="5470233" y="2533049"/>
            <a:ext cx="411303" cy="377556"/>
          </a:xfrm>
          <a:prstGeom prst="line">
            <a:avLst/>
          </a:prstGeom>
          <a:ln w="28575">
            <a:solidFill>
              <a:schemeClr val="accent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82595814-AF03-9048-B035-F4FB71DFC786}"/>
                  </a:ext>
                </a:extLst>
              </p:cNvPr>
              <p:cNvSpPr txBox="1"/>
              <p:nvPr/>
            </p:nvSpPr>
            <p:spPr>
              <a:xfrm>
                <a:off x="1096490" y="2262232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82595814-AF03-9048-B035-F4FB71DFC7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490" y="2262232"/>
                <a:ext cx="46827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37A97FF-ABC1-D549-B90B-3553CBD9D064}"/>
                  </a:ext>
                </a:extLst>
              </p:cNvPr>
              <p:cNvSpPr txBox="1"/>
              <p:nvPr/>
            </p:nvSpPr>
            <p:spPr>
              <a:xfrm>
                <a:off x="579165" y="2921551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37A97FF-ABC1-D549-B90B-3553CBD9D0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65" y="2921551"/>
                <a:ext cx="46827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740774A-8008-2448-BD4C-2542D200BF4D}"/>
                  </a:ext>
                </a:extLst>
              </p:cNvPr>
              <p:cNvSpPr txBox="1"/>
              <p:nvPr/>
            </p:nvSpPr>
            <p:spPr>
              <a:xfrm>
                <a:off x="570626" y="3838195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740774A-8008-2448-BD4C-2542D200B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626" y="3838195"/>
                <a:ext cx="46827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9FAAF30-772A-2141-B85A-4BCFABADBD1E}"/>
                  </a:ext>
                </a:extLst>
              </p:cNvPr>
              <p:cNvSpPr txBox="1"/>
              <p:nvPr/>
            </p:nvSpPr>
            <p:spPr>
              <a:xfrm>
                <a:off x="993319" y="4566597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9FAAF30-772A-2141-B85A-4BCFABADBD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319" y="4566597"/>
                <a:ext cx="46827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74FF420-8FC0-D749-A1FC-13E412F2B04A}"/>
                  </a:ext>
                </a:extLst>
              </p:cNvPr>
              <p:cNvSpPr txBox="1"/>
              <p:nvPr/>
            </p:nvSpPr>
            <p:spPr>
              <a:xfrm>
                <a:off x="1721579" y="4990446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74FF420-8FC0-D749-A1FC-13E412F2B0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579" y="4990446"/>
                <a:ext cx="46827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C2F98C3-329F-4C48-B83A-53EA0A3F7551}"/>
                  </a:ext>
                </a:extLst>
              </p:cNvPr>
              <p:cNvSpPr txBox="1"/>
              <p:nvPr/>
            </p:nvSpPr>
            <p:spPr>
              <a:xfrm>
                <a:off x="1892679" y="1851992"/>
                <a:ext cx="4682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C2F98C3-329F-4C48-B83A-53EA0A3F75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2679" y="1851992"/>
                <a:ext cx="46827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75AEFC94-586E-3248-BD10-B49FC44429E1}"/>
                  </a:ext>
                </a:extLst>
              </p:cNvPr>
              <p:cNvSpPr txBox="1"/>
              <p:nvPr/>
            </p:nvSpPr>
            <p:spPr>
              <a:xfrm>
                <a:off x="5357021" y="2218079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75AEFC94-586E-3248-BD10-B49FC44429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7021" y="2218079"/>
                <a:ext cx="46827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08C88C2-644B-A044-9939-E64D5B433790}"/>
                  </a:ext>
                </a:extLst>
              </p:cNvPr>
              <p:cNvSpPr txBox="1"/>
              <p:nvPr/>
            </p:nvSpPr>
            <p:spPr>
              <a:xfrm>
                <a:off x="4839696" y="2877398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08C88C2-644B-A044-9939-E64D5B4337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696" y="2877398"/>
                <a:ext cx="46827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0FABFDD-B70D-A34B-926D-945E51AA068D}"/>
                  </a:ext>
                </a:extLst>
              </p:cNvPr>
              <p:cNvSpPr txBox="1"/>
              <p:nvPr/>
            </p:nvSpPr>
            <p:spPr>
              <a:xfrm>
                <a:off x="4831157" y="3794042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0FABFDD-B70D-A34B-926D-945E51AA06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157" y="3794042"/>
                <a:ext cx="46827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C1B3D853-8A77-724D-9520-1E5946DF53D1}"/>
                  </a:ext>
                </a:extLst>
              </p:cNvPr>
              <p:cNvSpPr txBox="1"/>
              <p:nvPr/>
            </p:nvSpPr>
            <p:spPr>
              <a:xfrm>
                <a:off x="5253850" y="4522444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C1B3D853-8A77-724D-9520-1E5946DF53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850" y="4522444"/>
                <a:ext cx="468270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88859CC-D7A9-5F48-9DD8-47F4F496009D}"/>
                  </a:ext>
                </a:extLst>
              </p:cNvPr>
              <p:cNvSpPr txBox="1"/>
              <p:nvPr/>
            </p:nvSpPr>
            <p:spPr>
              <a:xfrm>
                <a:off x="5982110" y="4946293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88859CC-D7A9-5F48-9DD8-47F4F49600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2110" y="4946293"/>
                <a:ext cx="468270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78D5D9F-A739-2E4F-8AD2-953B33727575}"/>
                  </a:ext>
                </a:extLst>
              </p:cNvPr>
              <p:cNvSpPr txBox="1"/>
              <p:nvPr/>
            </p:nvSpPr>
            <p:spPr>
              <a:xfrm>
                <a:off x="6153210" y="1807839"/>
                <a:ext cx="4682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78D5D9F-A739-2E4F-8AD2-953B33727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3210" y="1807839"/>
                <a:ext cx="468270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FFF85D2-2885-044D-88ED-C1429EEC2A70}"/>
                  </a:ext>
                </a:extLst>
              </p:cNvPr>
              <p:cNvSpPr txBox="1"/>
              <p:nvPr/>
            </p:nvSpPr>
            <p:spPr>
              <a:xfrm>
                <a:off x="6636090" y="3153867"/>
                <a:ext cx="465191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FFF85D2-2885-044D-88ED-C1429EEC2A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6090" y="3153867"/>
                <a:ext cx="465191" cy="901785"/>
              </a:xfrm>
              <a:prstGeom prst="rect">
                <a:avLst/>
              </a:prstGeom>
              <a:blipFill>
                <a:blip r:embed="rId12"/>
                <a:stretch>
                  <a:fillRect b="-6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A3E5AC8-7062-9442-A2E1-BD9A6000D5AD}"/>
                  </a:ext>
                </a:extLst>
              </p:cNvPr>
              <p:cNvSpPr txBox="1"/>
              <p:nvPr/>
            </p:nvSpPr>
            <p:spPr>
              <a:xfrm>
                <a:off x="2521474" y="5014408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A3E5AC8-7062-9442-A2E1-BD9A6000D5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1474" y="5014408"/>
                <a:ext cx="468270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9AFD16E-14F7-FE49-8E4F-DA1183A6709D}"/>
                  </a:ext>
                </a:extLst>
              </p:cNvPr>
              <p:cNvSpPr txBox="1"/>
              <p:nvPr/>
            </p:nvSpPr>
            <p:spPr>
              <a:xfrm>
                <a:off x="3248676" y="4646877"/>
                <a:ext cx="4682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9AFD16E-14F7-FE49-8E4F-DA1183A670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676" y="4646877"/>
                <a:ext cx="468270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A56F89CC-D3BB-7543-88AF-545B8E2D27B9}"/>
                  </a:ext>
                </a:extLst>
              </p:cNvPr>
              <p:cNvSpPr txBox="1"/>
              <p:nvPr/>
            </p:nvSpPr>
            <p:spPr>
              <a:xfrm>
                <a:off x="3740823" y="3881138"/>
                <a:ext cx="4682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A56F89CC-D3BB-7543-88AF-545B8E2D27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823" y="3881138"/>
                <a:ext cx="468270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E20BAF1D-3CA9-974F-A213-E52F0AF828D2}"/>
                  </a:ext>
                </a:extLst>
              </p:cNvPr>
              <p:cNvSpPr txBox="1"/>
              <p:nvPr/>
            </p:nvSpPr>
            <p:spPr>
              <a:xfrm>
                <a:off x="3729741" y="2974303"/>
                <a:ext cx="4682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E20BAF1D-3CA9-974F-A213-E52F0AF828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741" y="2974303"/>
                <a:ext cx="468270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3B642FE7-E042-C748-9418-5DCB5D97023F}"/>
                  </a:ext>
                </a:extLst>
              </p:cNvPr>
              <p:cNvSpPr txBox="1"/>
              <p:nvPr/>
            </p:nvSpPr>
            <p:spPr>
              <a:xfrm>
                <a:off x="3326021" y="2320448"/>
                <a:ext cx="4682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3B642FE7-E042-C748-9418-5DCB5D9702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6021" y="2320448"/>
                <a:ext cx="468270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F045BDF8-4E7A-A741-AD3E-B21C8137EEF8}"/>
                  </a:ext>
                </a:extLst>
              </p:cNvPr>
              <p:cNvSpPr txBox="1"/>
              <p:nvPr/>
            </p:nvSpPr>
            <p:spPr>
              <a:xfrm>
                <a:off x="2638234" y="1934670"/>
                <a:ext cx="4682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F045BDF8-4E7A-A741-AD3E-B21C8137EE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8234" y="1934670"/>
                <a:ext cx="468270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233195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C2124-8BFB-214D-9251-E54550D17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Difficulties with Approximation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FEA17-3008-FE46-8868-95BDE42F2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8E3EB38-70BA-6D49-ADEA-BBA7227642B5}"/>
              </a:ext>
            </a:extLst>
          </p:cNvPr>
          <p:cNvSpPr/>
          <p:nvPr/>
        </p:nvSpPr>
        <p:spPr>
          <a:xfrm>
            <a:off x="1071677" y="2895242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3C9B68F-5A99-314D-B707-56AFECF1E8E1}"/>
              </a:ext>
            </a:extLst>
          </p:cNvPr>
          <p:cNvCxnSpPr>
            <a:cxnSpLocks/>
            <a:stCxn id="13" idx="0"/>
            <a:endCxn id="4" idx="3"/>
          </p:cNvCxnSpPr>
          <p:nvPr/>
        </p:nvCxnSpPr>
        <p:spPr>
          <a:xfrm flipV="1">
            <a:off x="980872" y="3048584"/>
            <a:ext cx="117401" cy="538765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A5637539-F22B-D54B-9780-0D7D739122AD}"/>
              </a:ext>
            </a:extLst>
          </p:cNvPr>
          <p:cNvSpPr/>
          <p:nvPr/>
        </p:nvSpPr>
        <p:spPr>
          <a:xfrm>
            <a:off x="890067" y="3587349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564F634-1DBB-3749-8219-0D84CA8B2F01}"/>
              </a:ext>
            </a:extLst>
          </p:cNvPr>
          <p:cNvSpPr/>
          <p:nvPr/>
        </p:nvSpPr>
        <p:spPr>
          <a:xfrm>
            <a:off x="1071677" y="430498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4C1D490-6EFF-AA40-8E08-66E27013C3DD}"/>
              </a:ext>
            </a:extLst>
          </p:cNvPr>
          <p:cNvSpPr/>
          <p:nvPr/>
        </p:nvSpPr>
        <p:spPr>
          <a:xfrm>
            <a:off x="1611398" y="4817095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FB911CB-11D1-244D-A5E8-6CFDBA293D52}"/>
              </a:ext>
            </a:extLst>
          </p:cNvPr>
          <p:cNvSpPr/>
          <p:nvPr/>
        </p:nvSpPr>
        <p:spPr>
          <a:xfrm>
            <a:off x="2315077" y="4990446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B98702C-0F1D-9E40-A6BA-7C281E67DDC3}"/>
              </a:ext>
            </a:extLst>
          </p:cNvPr>
          <p:cNvSpPr/>
          <p:nvPr/>
        </p:nvSpPr>
        <p:spPr>
          <a:xfrm>
            <a:off x="3018756" y="4817095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570D81D-D230-D347-B317-1692D6DD495C}"/>
              </a:ext>
            </a:extLst>
          </p:cNvPr>
          <p:cNvSpPr/>
          <p:nvPr/>
        </p:nvSpPr>
        <p:spPr>
          <a:xfrm>
            <a:off x="3571237" y="430498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769AEB9-CAB1-9844-B241-9E644929EF62}"/>
              </a:ext>
            </a:extLst>
          </p:cNvPr>
          <p:cNvSpPr/>
          <p:nvPr/>
        </p:nvSpPr>
        <p:spPr>
          <a:xfrm>
            <a:off x="3716946" y="3587348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C65D9DA-9FE0-A24C-AB41-69F5594911FC}"/>
              </a:ext>
            </a:extLst>
          </p:cNvPr>
          <p:cNvSpPr/>
          <p:nvPr/>
        </p:nvSpPr>
        <p:spPr>
          <a:xfrm>
            <a:off x="3525280" y="2895242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E0A43C-D756-494F-9ADB-3D0F817ADA79}"/>
              </a:ext>
            </a:extLst>
          </p:cNvPr>
          <p:cNvSpPr/>
          <p:nvPr/>
        </p:nvSpPr>
        <p:spPr>
          <a:xfrm>
            <a:off x="3018756" y="2392026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03EB7B6-EDCC-AA4D-B9F8-B73BFC64DD9D}"/>
              </a:ext>
            </a:extLst>
          </p:cNvPr>
          <p:cNvSpPr/>
          <p:nvPr/>
        </p:nvSpPr>
        <p:spPr>
          <a:xfrm>
            <a:off x="2315077" y="2220465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16A9322-AE2D-A540-AA67-09F50CFC7CC5}"/>
              </a:ext>
            </a:extLst>
          </p:cNvPr>
          <p:cNvSpPr/>
          <p:nvPr/>
        </p:nvSpPr>
        <p:spPr>
          <a:xfrm>
            <a:off x="1611398" y="2390653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FE5BDE2-2305-4D49-BC3A-730F97C1ACE0}"/>
              </a:ext>
            </a:extLst>
          </p:cNvPr>
          <p:cNvCxnSpPr>
            <a:cxnSpLocks/>
            <a:stCxn id="14" idx="0"/>
            <a:endCxn id="13" idx="4"/>
          </p:cNvCxnSpPr>
          <p:nvPr/>
        </p:nvCxnSpPr>
        <p:spPr>
          <a:xfrm flipH="1" flipV="1">
            <a:off x="980872" y="3767000"/>
            <a:ext cx="181610" cy="537987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A280D4B-9547-F748-A487-7F7976F686BB}"/>
              </a:ext>
            </a:extLst>
          </p:cNvPr>
          <p:cNvCxnSpPr>
            <a:cxnSpLocks/>
            <a:stCxn id="15" idx="1"/>
            <a:endCxn id="14" idx="5"/>
          </p:cNvCxnSpPr>
          <p:nvPr/>
        </p:nvCxnSpPr>
        <p:spPr>
          <a:xfrm flipH="1" flipV="1">
            <a:off x="1226691" y="4458329"/>
            <a:ext cx="411303" cy="385075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813B545-73AC-2248-B904-784DD20BFB86}"/>
              </a:ext>
            </a:extLst>
          </p:cNvPr>
          <p:cNvCxnSpPr>
            <a:cxnSpLocks/>
            <a:stCxn id="16" idx="2"/>
            <a:endCxn id="15" idx="5"/>
          </p:cNvCxnSpPr>
          <p:nvPr/>
        </p:nvCxnSpPr>
        <p:spPr>
          <a:xfrm flipH="1" flipV="1">
            <a:off x="1766412" y="4970437"/>
            <a:ext cx="548665" cy="109835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5FFB9C1-BBF6-8C45-BEE8-F540FF577638}"/>
              </a:ext>
            </a:extLst>
          </p:cNvPr>
          <p:cNvCxnSpPr>
            <a:cxnSpLocks/>
            <a:stCxn id="17" idx="2"/>
            <a:endCxn id="16" idx="6"/>
          </p:cNvCxnSpPr>
          <p:nvPr/>
        </p:nvCxnSpPr>
        <p:spPr>
          <a:xfrm flipH="1">
            <a:off x="2496687" y="4906921"/>
            <a:ext cx="522069" cy="173351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987E639-AF2C-BC40-BFE9-3D065BB3D122}"/>
              </a:ext>
            </a:extLst>
          </p:cNvPr>
          <p:cNvCxnSpPr>
            <a:cxnSpLocks/>
            <a:stCxn id="18" idx="3"/>
            <a:endCxn id="17" idx="7"/>
          </p:cNvCxnSpPr>
          <p:nvPr/>
        </p:nvCxnSpPr>
        <p:spPr>
          <a:xfrm flipH="1">
            <a:off x="3173770" y="4458329"/>
            <a:ext cx="424063" cy="385075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D06E037-D195-384F-B6ED-C436F6179005}"/>
              </a:ext>
            </a:extLst>
          </p:cNvPr>
          <p:cNvCxnSpPr>
            <a:cxnSpLocks/>
            <a:endCxn id="18" idx="0"/>
          </p:cNvCxnSpPr>
          <p:nvPr/>
        </p:nvCxnSpPr>
        <p:spPr>
          <a:xfrm flipH="1">
            <a:off x="3662042" y="3766999"/>
            <a:ext cx="145710" cy="537988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2DC92B3-5F47-BB42-B5A4-12AD85E1E338}"/>
              </a:ext>
            </a:extLst>
          </p:cNvPr>
          <p:cNvCxnSpPr>
            <a:cxnSpLocks/>
            <a:stCxn id="20" idx="4"/>
            <a:endCxn id="19" idx="0"/>
          </p:cNvCxnSpPr>
          <p:nvPr/>
        </p:nvCxnSpPr>
        <p:spPr>
          <a:xfrm>
            <a:off x="3616085" y="3074893"/>
            <a:ext cx="191666" cy="512455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478442BA-3F1D-C649-B2D7-A9752EB088C6}"/>
              </a:ext>
            </a:extLst>
          </p:cNvPr>
          <p:cNvCxnSpPr>
            <a:cxnSpLocks/>
            <a:stCxn id="22" idx="5"/>
            <a:endCxn id="20" idx="1"/>
          </p:cNvCxnSpPr>
          <p:nvPr/>
        </p:nvCxnSpPr>
        <p:spPr>
          <a:xfrm>
            <a:off x="3173770" y="2545368"/>
            <a:ext cx="378106" cy="376183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B020C57-B670-E54C-A12D-3F02187B8DE9}"/>
              </a:ext>
            </a:extLst>
          </p:cNvPr>
          <p:cNvCxnSpPr>
            <a:cxnSpLocks/>
            <a:stCxn id="23" idx="6"/>
            <a:endCxn id="22" idx="2"/>
          </p:cNvCxnSpPr>
          <p:nvPr/>
        </p:nvCxnSpPr>
        <p:spPr>
          <a:xfrm>
            <a:off x="2496687" y="2310291"/>
            <a:ext cx="522069" cy="171561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DC976920-08AD-F74B-AF4B-BCB589C928F9}"/>
              </a:ext>
            </a:extLst>
          </p:cNvPr>
          <p:cNvCxnSpPr>
            <a:cxnSpLocks/>
            <a:endCxn id="23" idx="2"/>
          </p:cNvCxnSpPr>
          <p:nvPr/>
        </p:nvCxnSpPr>
        <p:spPr>
          <a:xfrm flipV="1">
            <a:off x="1793008" y="2310291"/>
            <a:ext cx="522069" cy="109834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ECE270DD-A008-604D-9EDA-19755FFA47F3}"/>
              </a:ext>
            </a:extLst>
          </p:cNvPr>
          <p:cNvCxnSpPr>
            <a:cxnSpLocks/>
            <a:stCxn id="4" idx="7"/>
            <a:endCxn id="24" idx="3"/>
          </p:cNvCxnSpPr>
          <p:nvPr/>
        </p:nvCxnSpPr>
        <p:spPr>
          <a:xfrm flipV="1">
            <a:off x="1226691" y="2543995"/>
            <a:ext cx="411303" cy="377556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>
            <a:extLst>
              <a:ext uri="{FF2B5EF4-FFF2-40B4-BE49-F238E27FC236}">
                <a16:creationId xmlns:a16="http://schemas.microsoft.com/office/drawing/2014/main" id="{50825D9E-B045-1D44-93B4-737D5F18E6CE}"/>
              </a:ext>
            </a:extLst>
          </p:cNvPr>
          <p:cNvSpPr/>
          <p:nvPr/>
        </p:nvSpPr>
        <p:spPr>
          <a:xfrm>
            <a:off x="5315219" y="2884296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7BA804CC-C1B6-E940-8EB4-04477F092BE8}"/>
              </a:ext>
            </a:extLst>
          </p:cNvPr>
          <p:cNvCxnSpPr>
            <a:cxnSpLocks/>
            <a:stCxn id="81" idx="0"/>
            <a:endCxn id="79" idx="3"/>
          </p:cNvCxnSpPr>
          <p:nvPr/>
        </p:nvCxnSpPr>
        <p:spPr>
          <a:xfrm flipV="1">
            <a:off x="5224414" y="3037638"/>
            <a:ext cx="117401" cy="538765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val 80">
            <a:extLst>
              <a:ext uri="{FF2B5EF4-FFF2-40B4-BE49-F238E27FC236}">
                <a16:creationId xmlns:a16="http://schemas.microsoft.com/office/drawing/2014/main" id="{3F3E45AA-071A-BC41-9842-2E7799BB9DF0}"/>
              </a:ext>
            </a:extLst>
          </p:cNvPr>
          <p:cNvSpPr/>
          <p:nvPr/>
        </p:nvSpPr>
        <p:spPr>
          <a:xfrm>
            <a:off x="5133609" y="3576403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DFE3F2CD-EEC9-824A-811C-01DACAD80729}"/>
              </a:ext>
            </a:extLst>
          </p:cNvPr>
          <p:cNvSpPr/>
          <p:nvPr/>
        </p:nvSpPr>
        <p:spPr>
          <a:xfrm>
            <a:off x="5315219" y="4294041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CBC74E8C-FCAB-A841-ABE3-DCFB3637CEBF}"/>
              </a:ext>
            </a:extLst>
          </p:cNvPr>
          <p:cNvSpPr/>
          <p:nvPr/>
        </p:nvSpPr>
        <p:spPr>
          <a:xfrm>
            <a:off x="5854940" y="4806149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54F192B0-D5E4-6A45-A454-A2EA9AA56903}"/>
              </a:ext>
            </a:extLst>
          </p:cNvPr>
          <p:cNvSpPr/>
          <p:nvPr/>
        </p:nvSpPr>
        <p:spPr>
          <a:xfrm>
            <a:off x="6558619" y="4979500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6036A9FA-F808-1048-88EA-D1B4BFCCF181}"/>
              </a:ext>
            </a:extLst>
          </p:cNvPr>
          <p:cNvSpPr/>
          <p:nvPr/>
        </p:nvSpPr>
        <p:spPr>
          <a:xfrm>
            <a:off x="7262298" y="4806149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EA06C13E-CCD6-7541-8A45-3AA3BAC99618}"/>
              </a:ext>
            </a:extLst>
          </p:cNvPr>
          <p:cNvSpPr/>
          <p:nvPr/>
        </p:nvSpPr>
        <p:spPr>
          <a:xfrm>
            <a:off x="7814779" y="4294041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F41972EF-66E0-664A-A0BC-39CCAA6EC38A}"/>
              </a:ext>
            </a:extLst>
          </p:cNvPr>
          <p:cNvSpPr/>
          <p:nvPr/>
        </p:nvSpPr>
        <p:spPr>
          <a:xfrm>
            <a:off x="7960488" y="3576402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20096EA1-BA3E-E749-A169-52AABF3E5E75}"/>
              </a:ext>
            </a:extLst>
          </p:cNvPr>
          <p:cNvSpPr/>
          <p:nvPr/>
        </p:nvSpPr>
        <p:spPr>
          <a:xfrm>
            <a:off x="7768822" y="2884296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782B57BC-BC62-5D4E-B28C-C996217A415E}"/>
              </a:ext>
            </a:extLst>
          </p:cNvPr>
          <p:cNvSpPr/>
          <p:nvPr/>
        </p:nvSpPr>
        <p:spPr>
          <a:xfrm>
            <a:off x="7262298" y="2381080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8012233E-87FA-404C-8654-9A3128904B31}"/>
              </a:ext>
            </a:extLst>
          </p:cNvPr>
          <p:cNvSpPr/>
          <p:nvPr/>
        </p:nvSpPr>
        <p:spPr>
          <a:xfrm>
            <a:off x="6558619" y="2209519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BE8F389B-A31E-F64F-8013-F6400FBF145C}"/>
              </a:ext>
            </a:extLst>
          </p:cNvPr>
          <p:cNvSpPr/>
          <p:nvPr/>
        </p:nvSpPr>
        <p:spPr>
          <a:xfrm>
            <a:off x="5854940" y="237970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CDBB523E-D622-E148-A237-309A50F014C1}"/>
              </a:ext>
            </a:extLst>
          </p:cNvPr>
          <p:cNvCxnSpPr>
            <a:cxnSpLocks/>
            <a:stCxn id="82" idx="0"/>
            <a:endCxn id="81" idx="4"/>
          </p:cNvCxnSpPr>
          <p:nvPr/>
        </p:nvCxnSpPr>
        <p:spPr>
          <a:xfrm flipH="1" flipV="1">
            <a:off x="5224414" y="3756054"/>
            <a:ext cx="181610" cy="537987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1CFD91FD-A198-664B-893E-287F2738BC93}"/>
              </a:ext>
            </a:extLst>
          </p:cNvPr>
          <p:cNvCxnSpPr>
            <a:cxnSpLocks/>
            <a:stCxn id="83" idx="1"/>
            <a:endCxn id="82" idx="5"/>
          </p:cNvCxnSpPr>
          <p:nvPr/>
        </p:nvCxnSpPr>
        <p:spPr>
          <a:xfrm flipH="1" flipV="1">
            <a:off x="5470233" y="4447383"/>
            <a:ext cx="411303" cy="385075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283C57BE-9C77-EF4D-8EE7-D7D44AA3B5E3}"/>
              </a:ext>
            </a:extLst>
          </p:cNvPr>
          <p:cNvCxnSpPr>
            <a:cxnSpLocks/>
            <a:stCxn id="84" idx="2"/>
            <a:endCxn id="83" idx="5"/>
          </p:cNvCxnSpPr>
          <p:nvPr/>
        </p:nvCxnSpPr>
        <p:spPr>
          <a:xfrm flipH="1" flipV="1">
            <a:off x="6009954" y="4959491"/>
            <a:ext cx="548665" cy="109835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7659EC68-BBAC-BE4E-B87E-6766FF8A2D7D}"/>
              </a:ext>
            </a:extLst>
          </p:cNvPr>
          <p:cNvCxnSpPr>
            <a:cxnSpLocks/>
            <a:stCxn id="90" idx="4"/>
            <a:endCxn id="84" idx="0"/>
          </p:cNvCxnSpPr>
          <p:nvPr/>
        </p:nvCxnSpPr>
        <p:spPr>
          <a:xfrm>
            <a:off x="6649424" y="2389170"/>
            <a:ext cx="0" cy="2590330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9E0EB6C9-99DE-CA46-98F9-FF4C9764919F}"/>
              </a:ext>
            </a:extLst>
          </p:cNvPr>
          <p:cNvCxnSpPr>
            <a:cxnSpLocks/>
            <a:endCxn id="90" idx="2"/>
          </p:cNvCxnSpPr>
          <p:nvPr/>
        </p:nvCxnSpPr>
        <p:spPr>
          <a:xfrm flipV="1">
            <a:off x="6036550" y="2299345"/>
            <a:ext cx="522069" cy="109834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57D70FF6-C793-D44D-AAB9-128B0E0B1585}"/>
              </a:ext>
            </a:extLst>
          </p:cNvPr>
          <p:cNvCxnSpPr>
            <a:cxnSpLocks/>
            <a:stCxn id="79" idx="7"/>
            <a:endCxn id="91" idx="3"/>
          </p:cNvCxnSpPr>
          <p:nvPr/>
        </p:nvCxnSpPr>
        <p:spPr>
          <a:xfrm flipV="1">
            <a:off x="5470233" y="2533049"/>
            <a:ext cx="411303" cy="377556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DCE362AD-6C5A-6944-BC08-9D91F976246C}"/>
                  </a:ext>
                </a:extLst>
              </p:cNvPr>
              <p:cNvSpPr txBox="1"/>
              <p:nvPr/>
            </p:nvSpPr>
            <p:spPr>
              <a:xfrm>
                <a:off x="1096490" y="2262232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DCE362AD-6C5A-6944-BC08-9D91F97624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490" y="2262232"/>
                <a:ext cx="46827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B9117C88-61BA-5047-BAC6-2FFB1A4E1C3D}"/>
                  </a:ext>
                </a:extLst>
              </p:cNvPr>
              <p:cNvSpPr txBox="1"/>
              <p:nvPr/>
            </p:nvSpPr>
            <p:spPr>
              <a:xfrm>
                <a:off x="579165" y="2921551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B9117C88-61BA-5047-BAC6-2FFB1A4E1C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65" y="2921551"/>
                <a:ext cx="46827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E441D666-2018-3E4B-BAE0-86DA1EEF078A}"/>
                  </a:ext>
                </a:extLst>
              </p:cNvPr>
              <p:cNvSpPr txBox="1"/>
              <p:nvPr/>
            </p:nvSpPr>
            <p:spPr>
              <a:xfrm>
                <a:off x="570626" y="3838195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E441D666-2018-3E4B-BAE0-86DA1EEF07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626" y="3838195"/>
                <a:ext cx="46827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42E34A74-A6D8-934C-A797-63043F0E2B41}"/>
                  </a:ext>
                </a:extLst>
              </p:cNvPr>
              <p:cNvSpPr txBox="1"/>
              <p:nvPr/>
            </p:nvSpPr>
            <p:spPr>
              <a:xfrm>
                <a:off x="993319" y="4566597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42E34A74-A6D8-934C-A797-63043F0E2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319" y="4566597"/>
                <a:ext cx="46827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247DA2DF-54F2-F241-8983-3F655489934C}"/>
                  </a:ext>
                </a:extLst>
              </p:cNvPr>
              <p:cNvSpPr txBox="1"/>
              <p:nvPr/>
            </p:nvSpPr>
            <p:spPr>
              <a:xfrm>
                <a:off x="1721579" y="4990446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247DA2DF-54F2-F241-8983-3F6554899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579" y="4990446"/>
                <a:ext cx="46827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70C775C1-8EC3-3F47-8A96-F282A02F94CE}"/>
                  </a:ext>
                </a:extLst>
              </p:cNvPr>
              <p:cNvSpPr txBox="1"/>
              <p:nvPr/>
            </p:nvSpPr>
            <p:spPr>
              <a:xfrm>
                <a:off x="2521474" y="5014408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70C775C1-8EC3-3F47-8A96-F282A02F94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1474" y="5014408"/>
                <a:ext cx="46827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EEBB7E0B-7DEC-8E46-9B73-17ED54BEA681}"/>
                  </a:ext>
                </a:extLst>
              </p:cNvPr>
              <p:cNvSpPr txBox="1"/>
              <p:nvPr/>
            </p:nvSpPr>
            <p:spPr>
              <a:xfrm>
                <a:off x="3248676" y="4646877"/>
                <a:ext cx="4682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EEBB7E0B-7DEC-8E46-9B73-17ED54BEA6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676" y="4646877"/>
                <a:ext cx="46827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4E688717-FB36-0949-B298-695B8E49AA04}"/>
                  </a:ext>
                </a:extLst>
              </p:cNvPr>
              <p:cNvSpPr txBox="1"/>
              <p:nvPr/>
            </p:nvSpPr>
            <p:spPr>
              <a:xfrm>
                <a:off x="3740823" y="3881138"/>
                <a:ext cx="4682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4E688717-FB36-0949-B298-695B8E49AA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823" y="3881138"/>
                <a:ext cx="46827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55B1EAEA-226E-8A41-B40E-43A0B1D66AFD}"/>
                  </a:ext>
                </a:extLst>
              </p:cNvPr>
              <p:cNvSpPr txBox="1"/>
              <p:nvPr/>
            </p:nvSpPr>
            <p:spPr>
              <a:xfrm>
                <a:off x="3729741" y="2974303"/>
                <a:ext cx="4682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55B1EAEA-226E-8A41-B40E-43A0B1D66A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741" y="2974303"/>
                <a:ext cx="46827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A3DF197F-41C4-2648-A67D-AC7968B1BB63}"/>
                  </a:ext>
                </a:extLst>
              </p:cNvPr>
              <p:cNvSpPr txBox="1"/>
              <p:nvPr/>
            </p:nvSpPr>
            <p:spPr>
              <a:xfrm>
                <a:off x="3326021" y="2320448"/>
                <a:ext cx="4682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A3DF197F-41C4-2648-A67D-AC7968B1B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6021" y="2320448"/>
                <a:ext cx="46827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32114997-9689-4B40-A158-E2F5F877E5B6}"/>
                  </a:ext>
                </a:extLst>
              </p:cNvPr>
              <p:cNvSpPr txBox="1"/>
              <p:nvPr/>
            </p:nvSpPr>
            <p:spPr>
              <a:xfrm>
                <a:off x="2638234" y="1934670"/>
                <a:ext cx="4682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32114997-9689-4B40-A158-E2F5F877E5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8234" y="1934670"/>
                <a:ext cx="468270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B1D39FDB-CDE2-7B49-A7BF-46DC80E733B5}"/>
                  </a:ext>
                </a:extLst>
              </p:cNvPr>
              <p:cNvSpPr txBox="1"/>
              <p:nvPr/>
            </p:nvSpPr>
            <p:spPr>
              <a:xfrm>
                <a:off x="1892679" y="1851992"/>
                <a:ext cx="4682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B1D39FDB-CDE2-7B49-A7BF-46DC80E733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2679" y="1851992"/>
                <a:ext cx="46827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3A404EA2-FD10-4441-AC07-2B99AECA45DC}"/>
                  </a:ext>
                </a:extLst>
              </p:cNvPr>
              <p:cNvSpPr txBox="1"/>
              <p:nvPr/>
            </p:nvSpPr>
            <p:spPr>
              <a:xfrm>
                <a:off x="5375534" y="2198202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3A404EA2-FD10-4441-AC07-2B99AECA4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534" y="2198202"/>
                <a:ext cx="46827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D64D74DB-771F-EE45-9CE2-2F0AF5D71E69}"/>
                  </a:ext>
                </a:extLst>
              </p:cNvPr>
              <p:cNvSpPr txBox="1"/>
              <p:nvPr/>
            </p:nvSpPr>
            <p:spPr>
              <a:xfrm>
                <a:off x="4858209" y="2857521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D64D74DB-771F-EE45-9CE2-2F0AF5D71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8209" y="2857521"/>
                <a:ext cx="46827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9E7DB2F9-BA8C-FC44-AAEA-50995615E198}"/>
                  </a:ext>
                </a:extLst>
              </p:cNvPr>
              <p:cNvSpPr txBox="1"/>
              <p:nvPr/>
            </p:nvSpPr>
            <p:spPr>
              <a:xfrm>
                <a:off x="4849670" y="3774165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9E7DB2F9-BA8C-FC44-AAEA-50995615E1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670" y="3774165"/>
                <a:ext cx="46827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6EF50DE2-719F-874B-BF12-56CC9A11D7F9}"/>
                  </a:ext>
                </a:extLst>
              </p:cNvPr>
              <p:cNvSpPr txBox="1"/>
              <p:nvPr/>
            </p:nvSpPr>
            <p:spPr>
              <a:xfrm>
                <a:off x="5272363" y="4502567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6EF50DE2-719F-874B-BF12-56CC9A11D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2363" y="4502567"/>
                <a:ext cx="46827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EF0A96A2-B6B6-3F4E-A61C-2DE5FCC9626A}"/>
                  </a:ext>
                </a:extLst>
              </p:cNvPr>
              <p:cNvSpPr txBox="1"/>
              <p:nvPr/>
            </p:nvSpPr>
            <p:spPr>
              <a:xfrm>
                <a:off x="6000623" y="4926416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EF0A96A2-B6B6-3F4E-A61C-2DE5FCC962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623" y="4926416"/>
                <a:ext cx="468270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1681B889-58AE-104A-9F3E-32312D028AAE}"/>
                  </a:ext>
                </a:extLst>
              </p:cNvPr>
              <p:cNvSpPr txBox="1"/>
              <p:nvPr/>
            </p:nvSpPr>
            <p:spPr>
              <a:xfrm>
                <a:off x="6171723" y="1787962"/>
                <a:ext cx="4682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1681B889-58AE-104A-9F3E-32312D028A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1723" y="1787962"/>
                <a:ext cx="46827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82A17EF4-03C3-6446-8A80-7035188791D4}"/>
                  </a:ext>
                </a:extLst>
              </p:cNvPr>
              <p:cNvSpPr txBox="1"/>
              <p:nvPr/>
            </p:nvSpPr>
            <p:spPr>
              <a:xfrm>
                <a:off x="6588551" y="3412361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82A17EF4-03C3-6446-8A80-7035188791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551" y="3412361"/>
                <a:ext cx="468270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899137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C2124-8BFB-214D-9251-E54550D17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Difficulties with Approximation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FEA17-3008-FE46-8868-95BDE42F2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15660"/>
            <a:ext cx="7886700" cy="5405816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8E3EB38-70BA-6D49-ADEA-BBA7227642B5}"/>
              </a:ext>
            </a:extLst>
          </p:cNvPr>
          <p:cNvSpPr/>
          <p:nvPr/>
        </p:nvSpPr>
        <p:spPr>
          <a:xfrm>
            <a:off x="1071677" y="2895242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head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3C9B68F-5A99-314D-B707-56AFECF1E8E1}"/>
              </a:ext>
            </a:extLst>
          </p:cNvPr>
          <p:cNvCxnSpPr>
            <a:cxnSpLocks/>
            <a:stCxn id="13" idx="0"/>
            <a:endCxn id="4" idx="3"/>
          </p:cNvCxnSpPr>
          <p:nvPr/>
        </p:nvCxnSpPr>
        <p:spPr>
          <a:xfrm flipV="1">
            <a:off x="980872" y="3048584"/>
            <a:ext cx="117401" cy="538765"/>
          </a:xfrm>
          <a:prstGeom prst="line">
            <a:avLst/>
          </a:prstGeom>
          <a:ln w="28575">
            <a:solidFill>
              <a:schemeClr val="accent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A5637539-F22B-D54B-9780-0D7D739122AD}"/>
              </a:ext>
            </a:extLst>
          </p:cNvPr>
          <p:cNvSpPr/>
          <p:nvPr/>
        </p:nvSpPr>
        <p:spPr>
          <a:xfrm>
            <a:off x="890067" y="3587349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head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564F634-1DBB-3749-8219-0D84CA8B2F01}"/>
              </a:ext>
            </a:extLst>
          </p:cNvPr>
          <p:cNvSpPr/>
          <p:nvPr/>
        </p:nvSpPr>
        <p:spPr>
          <a:xfrm>
            <a:off x="1071677" y="430498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head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4C1D490-6EFF-AA40-8E08-66E27013C3DD}"/>
              </a:ext>
            </a:extLst>
          </p:cNvPr>
          <p:cNvSpPr/>
          <p:nvPr/>
        </p:nvSpPr>
        <p:spPr>
          <a:xfrm>
            <a:off x="1611398" y="4817095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head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FB911CB-11D1-244D-A5E8-6CFDBA293D52}"/>
              </a:ext>
            </a:extLst>
          </p:cNvPr>
          <p:cNvSpPr/>
          <p:nvPr/>
        </p:nvSpPr>
        <p:spPr>
          <a:xfrm>
            <a:off x="2315077" y="4990446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head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B98702C-0F1D-9E40-A6BA-7C281E67DDC3}"/>
              </a:ext>
            </a:extLst>
          </p:cNvPr>
          <p:cNvSpPr/>
          <p:nvPr/>
        </p:nvSpPr>
        <p:spPr>
          <a:xfrm>
            <a:off x="3018756" y="4817095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head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570D81D-D230-D347-B317-1692D6DD495C}"/>
              </a:ext>
            </a:extLst>
          </p:cNvPr>
          <p:cNvSpPr/>
          <p:nvPr/>
        </p:nvSpPr>
        <p:spPr>
          <a:xfrm>
            <a:off x="3571237" y="430498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head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769AEB9-CAB1-9844-B241-9E644929EF62}"/>
              </a:ext>
            </a:extLst>
          </p:cNvPr>
          <p:cNvSpPr/>
          <p:nvPr/>
        </p:nvSpPr>
        <p:spPr>
          <a:xfrm>
            <a:off x="3716946" y="3587348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head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C65D9DA-9FE0-A24C-AB41-69F5594911FC}"/>
              </a:ext>
            </a:extLst>
          </p:cNvPr>
          <p:cNvSpPr/>
          <p:nvPr/>
        </p:nvSpPr>
        <p:spPr>
          <a:xfrm>
            <a:off x="3525280" y="2895242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head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E0A43C-D756-494F-9ADB-3D0F817ADA79}"/>
              </a:ext>
            </a:extLst>
          </p:cNvPr>
          <p:cNvSpPr/>
          <p:nvPr/>
        </p:nvSpPr>
        <p:spPr>
          <a:xfrm>
            <a:off x="3018756" y="2392026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head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03EB7B6-EDCC-AA4D-B9F8-B73BFC64DD9D}"/>
              </a:ext>
            </a:extLst>
          </p:cNvPr>
          <p:cNvSpPr/>
          <p:nvPr/>
        </p:nvSpPr>
        <p:spPr>
          <a:xfrm>
            <a:off x="2315077" y="2220465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head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16A9322-AE2D-A540-AA67-09F50CFC7CC5}"/>
              </a:ext>
            </a:extLst>
          </p:cNvPr>
          <p:cNvSpPr/>
          <p:nvPr/>
        </p:nvSpPr>
        <p:spPr>
          <a:xfrm>
            <a:off x="1611398" y="2390653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head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FE5BDE2-2305-4D49-BC3A-730F97C1ACE0}"/>
              </a:ext>
            </a:extLst>
          </p:cNvPr>
          <p:cNvCxnSpPr>
            <a:cxnSpLocks/>
            <a:stCxn id="14" idx="0"/>
            <a:endCxn id="13" idx="4"/>
          </p:cNvCxnSpPr>
          <p:nvPr/>
        </p:nvCxnSpPr>
        <p:spPr>
          <a:xfrm flipH="1" flipV="1">
            <a:off x="980872" y="3767000"/>
            <a:ext cx="181610" cy="537987"/>
          </a:xfrm>
          <a:prstGeom prst="line">
            <a:avLst/>
          </a:prstGeom>
          <a:ln w="28575">
            <a:solidFill>
              <a:schemeClr val="accent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A280D4B-9547-F748-A487-7F7976F686BB}"/>
              </a:ext>
            </a:extLst>
          </p:cNvPr>
          <p:cNvCxnSpPr>
            <a:cxnSpLocks/>
            <a:stCxn id="15" idx="1"/>
            <a:endCxn id="14" idx="5"/>
          </p:cNvCxnSpPr>
          <p:nvPr/>
        </p:nvCxnSpPr>
        <p:spPr>
          <a:xfrm flipH="1" flipV="1">
            <a:off x="1226691" y="4458329"/>
            <a:ext cx="411303" cy="385075"/>
          </a:xfrm>
          <a:prstGeom prst="line">
            <a:avLst/>
          </a:prstGeom>
          <a:ln w="28575">
            <a:solidFill>
              <a:schemeClr val="accent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813B545-73AC-2248-B904-784DD20BFB86}"/>
              </a:ext>
            </a:extLst>
          </p:cNvPr>
          <p:cNvCxnSpPr>
            <a:cxnSpLocks/>
            <a:stCxn id="16" idx="2"/>
            <a:endCxn id="15" idx="5"/>
          </p:cNvCxnSpPr>
          <p:nvPr/>
        </p:nvCxnSpPr>
        <p:spPr>
          <a:xfrm flipH="1" flipV="1">
            <a:off x="1766412" y="4970437"/>
            <a:ext cx="548665" cy="109835"/>
          </a:xfrm>
          <a:prstGeom prst="line">
            <a:avLst/>
          </a:prstGeom>
          <a:ln w="28575">
            <a:solidFill>
              <a:schemeClr val="accent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5FFB9C1-BBF6-8C45-BEE8-F540FF577638}"/>
              </a:ext>
            </a:extLst>
          </p:cNvPr>
          <p:cNvCxnSpPr>
            <a:cxnSpLocks/>
            <a:stCxn id="17" idx="2"/>
            <a:endCxn id="16" idx="6"/>
          </p:cNvCxnSpPr>
          <p:nvPr/>
        </p:nvCxnSpPr>
        <p:spPr>
          <a:xfrm flipH="1">
            <a:off x="2496687" y="4906921"/>
            <a:ext cx="522069" cy="173351"/>
          </a:xfrm>
          <a:prstGeom prst="line">
            <a:avLst/>
          </a:prstGeom>
          <a:ln w="28575">
            <a:solidFill>
              <a:schemeClr val="accent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987E639-AF2C-BC40-BFE9-3D065BB3D122}"/>
              </a:ext>
            </a:extLst>
          </p:cNvPr>
          <p:cNvCxnSpPr>
            <a:cxnSpLocks/>
            <a:stCxn id="18" idx="3"/>
            <a:endCxn id="17" idx="7"/>
          </p:cNvCxnSpPr>
          <p:nvPr/>
        </p:nvCxnSpPr>
        <p:spPr>
          <a:xfrm flipH="1">
            <a:off x="3173770" y="4458329"/>
            <a:ext cx="424063" cy="385075"/>
          </a:xfrm>
          <a:prstGeom prst="line">
            <a:avLst/>
          </a:prstGeom>
          <a:ln w="28575">
            <a:solidFill>
              <a:schemeClr val="accent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D06E037-D195-384F-B6ED-C436F6179005}"/>
              </a:ext>
            </a:extLst>
          </p:cNvPr>
          <p:cNvCxnSpPr>
            <a:cxnSpLocks/>
            <a:endCxn id="18" idx="0"/>
          </p:cNvCxnSpPr>
          <p:nvPr/>
        </p:nvCxnSpPr>
        <p:spPr>
          <a:xfrm flipH="1">
            <a:off x="3662042" y="3766999"/>
            <a:ext cx="145710" cy="537988"/>
          </a:xfrm>
          <a:prstGeom prst="line">
            <a:avLst/>
          </a:prstGeom>
          <a:ln w="28575">
            <a:solidFill>
              <a:schemeClr val="accent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2DC92B3-5F47-BB42-B5A4-12AD85E1E338}"/>
              </a:ext>
            </a:extLst>
          </p:cNvPr>
          <p:cNvCxnSpPr>
            <a:cxnSpLocks/>
            <a:stCxn id="20" idx="4"/>
            <a:endCxn id="19" idx="0"/>
          </p:cNvCxnSpPr>
          <p:nvPr/>
        </p:nvCxnSpPr>
        <p:spPr>
          <a:xfrm>
            <a:off x="3616085" y="3074893"/>
            <a:ext cx="191666" cy="512455"/>
          </a:xfrm>
          <a:prstGeom prst="line">
            <a:avLst/>
          </a:prstGeom>
          <a:ln w="28575">
            <a:solidFill>
              <a:schemeClr val="accent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478442BA-3F1D-C649-B2D7-A9752EB088C6}"/>
              </a:ext>
            </a:extLst>
          </p:cNvPr>
          <p:cNvCxnSpPr>
            <a:cxnSpLocks/>
            <a:stCxn id="22" idx="5"/>
            <a:endCxn id="20" idx="1"/>
          </p:cNvCxnSpPr>
          <p:nvPr/>
        </p:nvCxnSpPr>
        <p:spPr>
          <a:xfrm>
            <a:off x="3173770" y="2545368"/>
            <a:ext cx="378106" cy="376183"/>
          </a:xfrm>
          <a:prstGeom prst="line">
            <a:avLst/>
          </a:prstGeom>
          <a:ln w="28575">
            <a:solidFill>
              <a:schemeClr val="accent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B020C57-B670-E54C-A12D-3F02187B8DE9}"/>
              </a:ext>
            </a:extLst>
          </p:cNvPr>
          <p:cNvCxnSpPr>
            <a:cxnSpLocks/>
            <a:stCxn id="23" idx="6"/>
            <a:endCxn id="22" idx="2"/>
          </p:cNvCxnSpPr>
          <p:nvPr/>
        </p:nvCxnSpPr>
        <p:spPr>
          <a:xfrm>
            <a:off x="2496687" y="2310291"/>
            <a:ext cx="522069" cy="171561"/>
          </a:xfrm>
          <a:prstGeom prst="line">
            <a:avLst/>
          </a:prstGeom>
          <a:ln w="28575">
            <a:solidFill>
              <a:schemeClr val="accent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DC976920-08AD-F74B-AF4B-BCB589C928F9}"/>
              </a:ext>
            </a:extLst>
          </p:cNvPr>
          <p:cNvCxnSpPr>
            <a:cxnSpLocks/>
            <a:endCxn id="23" idx="2"/>
          </p:cNvCxnSpPr>
          <p:nvPr/>
        </p:nvCxnSpPr>
        <p:spPr>
          <a:xfrm flipV="1">
            <a:off x="1793008" y="2310291"/>
            <a:ext cx="522069" cy="109834"/>
          </a:xfrm>
          <a:prstGeom prst="line">
            <a:avLst/>
          </a:prstGeom>
          <a:ln w="28575">
            <a:solidFill>
              <a:schemeClr val="accent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ECE270DD-A008-604D-9EDA-19755FFA47F3}"/>
              </a:ext>
            </a:extLst>
          </p:cNvPr>
          <p:cNvCxnSpPr>
            <a:cxnSpLocks/>
            <a:stCxn id="4" idx="7"/>
            <a:endCxn id="24" idx="3"/>
          </p:cNvCxnSpPr>
          <p:nvPr/>
        </p:nvCxnSpPr>
        <p:spPr>
          <a:xfrm flipV="1">
            <a:off x="1226691" y="2543995"/>
            <a:ext cx="411303" cy="377556"/>
          </a:xfrm>
          <a:prstGeom prst="line">
            <a:avLst/>
          </a:prstGeom>
          <a:ln w="28575">
            <a:solidFill>
              <a:schemeClr val="accent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>
            <a:extLst>
              <a:ext uri="{FF2B5EF4-FFF2-40B4-BE49-F238E27FC236}">
                <a16:creationId xmlns:a16="http://schemas.microsoft.com/office/drawing/2014/main" id="{50825D9E-B045-1D44-93B4-737D5F18E6CE}"/>
              </a:ext>
            </a:extLst>
          </p:cNvPr>
          <p:cNvSpPr/>
          <p:nvPr/>
        </p:nvSpPr>
        <p:spPr>
          <a:xfrm>
            <a:off x="5315219" y="2884296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head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7BA804CC-C1B6-E940-8EB4-04477F092BE8}"/>
              </a:ext>
            </a:extLst>
          </p:cNvPr>
          <p:cNvCxnSpPr>
            <a:cxnSpLocks/>
            <a:stCxn id="81" idx="0"/>
            <a:endCxn id="79" idx="3"/>
          </p:cNvCxnSpPr>
          <p:nvPr/>
        </p:nvCxnSpPr>
        <p:spPr>
          <a:xfrm flipV="1">
            <a:off x="5224414" y="3037638"/>
            <a:ext cx="117401" cy="538765"/>
          </a:xfrm>
          <a:prstGeom prst="line">
            <a:avLst/>
          </a:prstGeom>
          <a:ln w="28575">
            <a:solidFill>
              <a:schemeClr val="accent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val 80">
            <a:extLst>
              <a:ext uri="{FF2B5EF4-FFF2-40B4-BE49-F238E27FC236}">
                <a16:creationId xmlns:a16="http://schemas.microsoft.com/office/drawing/2014/main" id="{3F3E45AA-071A-BC41-9842-2E7799BB9DF0}"/>
              </a:ext>
            </a:extLst>
          </p:cNvPr>
          <p:cNvSpPr/>
          <p:nvPr/>
        </p:nvSpPr>
        <p:spPr>
          <a:xfrm>
            <a:off x="5133609" y="3576403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head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DFE3F2CD-EEC9-824A-811C-01DACAD80729}"/>
              </a:ext>
            </a:extLst>
          </p:cNvPr>
          <p:cNvSpPr/>
          <p:nvPr/>
        </p:nvSpPr>
        <p:spPr>
          <a:xfrm>
            <a:off x="5315219" y="4294041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head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CBC74E8C-FCAB-A841-ABE3-DCFB3637CEBF}"/>
              </a:ext>
            </a:extLst>
          </p:cNvPr>
          <p:cNvSpPr/>
          <p:nvPr/>
        </p:nvSpPr>
        <p:spPr>
          <a:xfrm>
            <a:off x="5854940" y="4806149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head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54F192B0-D5E4-6A45-A454-A2EA9AA56903}"/>
              </a:ext>
            </a:extLst>
          </p:cNvPr>
          <p:cNvSpPr/>
          <p:nvPr/>
        </p:nvSpPr>
        <p:spPr>
          <a:xfrm>
            <a:off x="6558619" y="4979500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head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6036A9FA-F808-1048-88EA-D1B4BFCCF181}"/>
              </a:ext>
            </a:extLst>
          </p:cNvPr>
          <p:cNvSpPr/>
          <p:nvPr/>
        </p:nvSpPr>
        <p:spPr>
          <a:xfrm>
            <a:off x="7262298" y="4806149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prstDash val="sysDot"/>
            <a:head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EA06C13E-CCD6-7541-8A45-3AA3BAC99618}"/>
              </a:ext>
            </a:extLst>
          </p:cNvPr>
          <p:cNvSpPr/>
          <p:nvPr/>
        </p:nvSpPr>
        <p:spPr>
          <a:xfrm>
            <a:off x="7814779" y="4294041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prstDash val="sysDot"/>
            <a:head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F41972EF-66E0-664A-A0BC-39CCAA6EC38A}"/>
              </a:ext>
            </a:extLst>
          </p:cNvPr>
          <p:cNvSpPr/>
          <p:nvPr/>
        </p:nvSpPr>
        <p:spPr>
          <a:xfrm>
            <a:off x="7960488" y="3576402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prstDash val="sysDot"/>
            <a:head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20096EA1-BA3E-E749-A169-52AABF3E5E75}"/>
              </a:ext>
            </a:extLst>
          </p:cNvPr>
          <p:cNvSpPr/>
          <p:nvPr/>
        </p:nvSpPr>
        <p:spPr>
          <a:xfrm>
            <a:off x="7768822" y="2884296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prstDash val="sysDot"/>
            <a:head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782B57BC-BC62-5D4E-B28C-C996217A415E}"/>
              </a:ext>
            </a:extLst>
          </p:cNvPr>
          <p:cNvSpPr/>
          <p:nvPr/>
        </p:nvSpPr>
        <p:spPr>
          <a:xfrm>
            <a:off x="7262298" y="2381080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prstDash val="sysDot"/>
            <a:head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8012233E-87FA-404C-8654-9A3128904B31}"/>
              </a:ext>
            </a:extLst>
          </p:cNvPr>
          <p:cNvSpPr/>
          <p:nvPr/>
        </p:nvSpPr>
        <p:spPr>
          <a:xfrm>
            <a:off x="6558619" y="2209519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head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BE8F389B-A31E-F64F-8013-F6400FBF145C}"/>
              </a:ext>
            </a:extLst>
          </p:cNvPr>
          <p:cNvSpPr/>
          <p:nvPr/>
        </p:nvSpPr>
        <p:spPr>
          <a:xfrm>
            <a:off x="5854940" y="237970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head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CDBB523E-D622-E148-A237-309A50F014C1}"/>
              </a:ext>
            </a:extLst>
          </p:cNvPr>
          <p:cNvCxnSpPr>
            <a:cxnSpLocks/>
            <a:stCxn id="82" idx="0"/>
            <a:endCxn id="81" idx="4"/>
          </p:cNvCxnSpPr>
          <p:nvPr/>
        </p:nvCxnSpPr>
        <p:spPr>
          <a:xfrm flipH="1" flipV="1">
            <a:off x="5224414" y="3756054"/>
            <a:ext cx="181610" cy="537987"/>
          </a:xfrm>
          <a:prstGeom prst="line">
            <a:avLst/>
          </a:prstGeom>
          <a:ln w="28575">
            <a:solidFill>
              <a:schemeClr val="accent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1CFD91FD-A198-664B-893E-287F2738BC93}"/>
              </a:ext>
            </a:extLst>
          </p:cNvPr>
          <p:cNvCxnSpPr>
            <a:cxnSpLocks/>
            <a:stCxn id="83" idx="1"/>
            <a:endCxn id="82" idx="5"/>
          </p:cNvCxnSpPr>
          <p:nvPr/>
        </p:nvCxnSpPr>
        <p:spPr>
          <a:xfrm flipH="1" flipV="1">
            <a:off x="5470233" y="4447383"/>
            <a:ext cx="411303" cy="385075"/>
          </a:xfrm>
          <a:prstGeom prst="line">
            <a:avLst/>
          </a:prstGeom>
          <a:ln w="28575">
            <a:solidFill>
              <a:schemeClr val="accent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283C57BE-9C77-EF4D-8EE7-D7D44AA3B5E3}"/>
              </a:ext>
            </a:extLst>
          </p:cNvPr>
          <p:cNvCxnSpPr>
            <a:cxnSpLocks/>
            <a:stCxn id="84" idx="2"/>
            <a:endCxn id="83" idx="5"/>
          </p:cNvCxnSpPr>
          <p:nvPr/>
        </p:nvCxnSpPr>
        <p:spPr>
          <a:xfrm flipH="1" flipV="1">
            <a:off x="6009954" y="4959491"/>
            <a:ext cx="548665" cy="109835"/>
          </a:xfrm>
          <a:prstGeom prst="line">
            <a:avLst/>
          </a:prstGeom>
          <a:ln w="28575">
            <a:solidFill>
              <a:schemeClr val="accent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7659EC68-BBAC-BE4E-B87E-6766FF8A2D7D}"/>
              </a:ext>
            </a:extLst>
          </p:cNvPr>
          <p:cNvCxnSpPr>
            <a:cxnSpLocks/>
            <a:stCxn id="90" idx="4"/>
            <a:endCxn id="84" idx="0"/>
          </p:cNvCxnSpPr>
          <p:nvPr/>
        </p:nvCxnSpPr>
        <p:spPr>
          <a:xfrm>
            <a:off x="6649424" y="2389170"/>
            <a:ext cx="0" cy="2590330"/>
          </a:xfrm>
          <a:prstGeom prst="line">
            <a:avLst/>
          </a:prstGeom>
          <a:ln w="28575">
            <a:solidFill>
              <a:srgbClr val="FF0000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9E0EB6C9-99DE-CA46-98F9-FF4C9764919F}"/>
              </a:ext>
            </a:extLst>
          </p:cNvPr>
          <p:cNvCxnSpPr>
            <a:cxnSpLocks/>
            <a:endCxn id="90" idx="2"/>
          </p:cNvCxnSpPr>
          <p:nvPr/>
        </p:nvCxnSpPr>
        <p:spPr>
          <a:xfrm flipV="1">
            <a:off x="6036550" y="2299345"/>
            <a:ext cx="522069" cy="109834"/>
          </a:xfrm>
          <a:prstGeom prst="line">
            <a:avLst/>
          </a:prstGeom>
          <a:ln w="28575">
            <a:solidFill>
              <a:schemeClr val="accent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57D70FF6-C793-D44D-AAB9-128B0E0B1585}"/>
              </a:ext>
            </a:extLst>
          </p:cNvPr>
          <p:cNvCxnSpPr>
            <a:cxnSpLocks/>
            <a:stCxn id="79" idx="7"/>
            <a:endCxn id="91" idx="3"/>
          </p:cNvCxnSpPr>
          <p:nvPr/>
        </p:nvCxnSpPr>
        <p:spPr>
          <a:xfrm flipV="1">
            <a:off x="5470233" y="2533049"/>
            <a:ext cx="411303" cy="377556"/>
          </a:xfrm>
          <a:prstGeom prst="line">
            <a:avLst/>
          </a:prstGeom>
          <a:ln w="28575">
            <a:solidFill>
              <a:schemeClr val="accent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82595814-AF03-9048-B035-F4FB71DFC786}"/>
                  </a:ext>
                </a:extLst>
              </p:cNvPr>
              <p:cNvSpPr txBox="1"/>
              <p:nvPr/>
            </p:nvSpPr>
            <p:spPr>
              <a:xfrm>
                <a:off x="1096490" y="2262232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82595814-AF03-9048-B035-F4FB71DFC7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490" y="2262232"/>
                <a:ext cx="46827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37A97FF-ABC1-D549-B90B-3553CBD9D064}"/>
                  </a:ext>
                </a:extLst>
              </p:cNvPr>
              <p:cNvSpPr txBox="1"/>
              <p:nvPr/>
            </p:nvSpPr>
            <p:spPr>
              <a:xfrm>
                <a:off x="579165" y="2921551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37A97FF-ABC1-D549-B90B-3553CBD9D0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65" y="2921551"/>
                <a:ext cx="46827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740774A-8008-2448-BD4C-2542D200BF4D}"/>
                  </a:ext>
                </a:extLst>
              </p:cNvPr>
              <p:cNvSpPr txBox="1"/>
              <p:nvPr/>
            </p:nvSpPr>
            <p:spPr>
              <a:xfrm>
                <a:off x="570626" y="3838195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740774A-8008-2448-BD4C-2542D200B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626" y="3838195"/>
                <a:ext cx="46827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9FAAF30-772A-2141-B85A-4BCFABADBD1E}"/>
                  </a:ext>
                </a:extLst>
              </p:cNvPr>
              <p:cNvSpPr txBox="1"/>
              <p:nvPr/>
            </p:nvSpPr>
            <p:spPr>
              <a:xfrm>
                <a:off x="993319" y="4566597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9FAAF30-772A-2141-B85A-4BCFABADBD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319" y="4566597"/>
                <a:ext cx="46827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74FF420-8FC0-D749-A1FC-13E412F2B04A}"/>
                  </a:ext>
                </a:extLst>
              </p:cNvPr>
              <p:cNvSpPr txBox="1"/>
              <p:nvPr/>
            </p:nvSpPr>
            <p:spPr>
              <a:xfrm>
                <a:off x="1721579" y="4990446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74FF420-8FC0-D749-A1FC-13E412F2B0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579" y="4990446"/>
                <a:ext cx="46827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C2F98C3-329F-4C48-B83A-53EA0A3F7551}"/>
                  </a:ext>
                </a:extLst>
              </p:cNvPr>
              <p:cNvSpPr txBox="1"/>
              <p:nvPr/>
            </p:nvSpPr>
            <p:spPr>
              <a:xfrm>
                <a:off x="1892679" y="1851992"/>
                <a:ext cx="4682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C2F98C3-329F-4C48-B83A-53EA0A3F75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2679" y="1851992"/>
                <a:ext cx="46827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75AEFC94-586E-3248-BD10-B49FC44429E1}"/>
                  </a:ext>
                </a:extLst>
              </p:cNvPr>
              <p:cNvSpPr txBox="1"/>
              <p:nvPr/>
            </p:nvSpPr>
            <p:spPr>
              <a:xfrm>
                <a:off x="5357021" y="2218079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75AEFC94-586E-3248-BD10-B49FC44429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7021" y="2218079"/>
                <a:ext cx="46827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08C88C2-644B-A044-9939-E64D5B433790}"/>
                  </a:ext>
                </a:extLst>
              </p:cNvPr>
              <p:cNvSpPr txBox="1"/>
              <p:nvPr/>
            </p:nvSpPr>
            <p:spPr>
              <a:xfrm>
                <a:off x="4839696" y="2877398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08C88C2-644B-A044-9939-E64D5B4337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696" y="2877398"/>
                <a:ext cx="46827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0FABFDD-B70D-A34B-926D-945E51AA068D}"/>
                  </a:ext>
                </a:extLst>
              </p:cNvPr>
              <p:cNvSpPr txBox="1"/>
              <p:nvPr/>
            </p:nvSpPr>
            <p:spPr>
              <a:xfrm>
                <a:off x="4831157" y="3794042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0FABFDD-B70D-A34B-926D-945E51AA06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157" y="3794042"/>
                <a:ext cx="46827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C1B3D853-8A77-724D-9520-1E5946DF53D1}"/>
                  </a:ext>
                </a:extLst>
              </p:cNvPr>
              <p:cNvSpPr txBox="1"/>
              <p:nvPr/>
            </p:nvSpPr>
            <p:spPr>
              <a:xfrm>
                <a:off x="5253850" y="4522444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C1B3D853-8A77-724D-9520-1E5946DF53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850" y="4522444"/>
                <a:ext cx="468270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88859CC-D7A9-5F48-9DD8-47F4F496009D}"/>
                  </a:ext>
                </a:extLst>
              </p:cNvPr>
              <p:cNvSpPr txBox="1"/>
              <p:nvPr/>
            </p:nvSpPr>
            <p:spPr>
              <a:xfrm>
                <a:off x="5982110" y="4946293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88859CC-D7A9-5F48-9DD8-47F4F49600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2110" y="4946293"/>
                <a:ext cx="468270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78D5D9F-A739-2E4F-8AD2-953B33727575}"/>
                  </a:ext>
                </a:extLst>
              </p:cNvPr>
              <p:cNvSpPr txBox="1"/>
              <p:nvPr/>
            </p:nvSpPr>
            <p:spPr>
              <a:xfrm>
                <a:off x="6153210" y="1807839"/>
                <a:ext cx="4682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78D5D9F-A739-2E4F-8AD2-953B33727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3210" y="1807839"/>
                <a:ext cx="468270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FFF85D2-2885-044D-88ED-C1429EEC2A70}"/>
                  </a:ext>
                </a:extLst>
              </p:cNvPr>
              <p:cNvSpPr txBox="1"/>
              <p:nvPr/>
            </p:nvSpPr>
            <p:spPr>
              <a:xfrm>
                <a:off x="6636090" y="3153867"/>
                <a:ext cx="465191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FFF85D2-2885-044D-88ED-C1429EEC2A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6090" y="3153867"/>
                <a:ext cx="465191" cy="901785"/>
              </a:xfrm>
              <a:prstGeom prst="rect">
                <a:avLst/>
              </a:prstGeom>
              <a:blipFill>
                <a:blip r:embed="rId12"/>
                <a:stretch>
                  <a:fillRect b="-6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FDF430CA-BBAD-AB43-BAC5-445E4944CBCB}"/>
              </a:ext>
            </a:extLst>
          </p:cNvPr>
          <p:cNvSpPr txBox="1"/>
          <p:nvPr/>
        </p:nvSpPr>
        <p:spPr>
          <a:xfrm>
            <a:off x="5255114" y="5547087"/>
            <a:ext cx="3383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Variance manageable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F9988E4E-3285-D54B-9747-13EE94D57D6F}"/>
                  </a:ext>
                </a:extLst>
              </p:cNvPr>
              <p:cNvSpPr txBox="1"/>
              <p:nvPr/>
            </p:nvSpPr>
            <p:spPr>
              <a:xfrm>
                <a:off x="2521474" y="5014408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F9988E4E-3285-D54B-9747-13EE94D57D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1474" y="5014408"/>
                <a:ext cx="468270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F650E188-8796-2945-9568-5C5440DB55CE}"/>
                  </a:ext>
                </a:extLst>
              </p:cNvPr>
              <p:cNvSpPr txBox="1"/>
              <p:nvPr/>
            </p:nvSpPr>
            <p:spPr>
              <a:xfrm>
                <a:off x="3248676" y="4646877"/>
                <a:ext cx="4682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F650E188-8796-2945-9568-5C5440DB55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676" y="4646877"/>
                <a:ext cx="468270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2C85C187-3B29-C04E-9673-4C098FB022D2}"/>
                  </a:ext>
                </a:extLst>
              </p:cNvPr>
              <p:cNvSpPr txBox="1"/>
              <p:nvPr/>
            </p:nvSpPr>
            <p:spPr>
              <a:xfrm>
                <a:off x="3740823" y="3881138"/>
                <a:ext cx="4682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2C85C187-3B29-C04E-9673-4C098FB022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823" y="3881138"/>
                <a:ext cx="468270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3F5B9BF-03FE-2F4D-82F9-5B2F330B47B7}"/>
                  </a:ext>
                </a:extLst>
              </p:cNvPr>
              <p:cNvSpPr txBox="1"/>
              <p:nvPr/>
            </p:nvSpPr>
            <p:spPr>
              <a:xfrm>
                <a:off x="3729741" y="2974303"/>
                <a:ext cx="4682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3F5B9BF-03FE-2F4D-82F9-5B2F330B47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741" y="2974303"/>
                <a:ext cx="468270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623AA75B-B109-824F-91DF-3E0E490A1352}"/>
                  </a:ext>
                </a:extLst>
              </p:cNvPr>
              <p:cNvSpPr txBox="1"/>
              <p:nvPr/>
            </p:nvSpPr>
            <p:spPr>
              <a:xfrm>
                <a:off x="3326021" y="2320448"/>
                <a:ext cx="4682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623AA75B-B109-824F-91DF-3E0E490A1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6021" y="2320448"/>
                <a:ext cx="468270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86047091-A0E1-FE44-A471-3DF85B911CE0}"/>
                  </a:ext>
                </a:extLst>
              </p:cNvPr>
              <p:cNvSpPr txBox="1"/>
              <p:nvPr/>
            </p:nvSpPr>
            <p:spPr>
              <a:xfrm>
                <a:off x="2638234" y="1934670"/>
                <a:ext cx="4682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86047091-A0E1-FE44-A471-3DF85B911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8234" y="1934670"/>
                <a:ext cx="468270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767885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C2124-8BFB-214D-9251-E54550D17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Difficulties with Approximation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FEA17-3008-FE46-8868-95BDE42F2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8E3EB38-70BA-6D49-ADEA-BBA7227642B5}"/>
              </a:ext>
            </a:extLst>
          </p:cNvPr>
          <p:cNvSpPr/>
          <p:nvPr/>
        </p:nvSpPr>
        <p:spPr>
          <a:xfrm>
            <a:off x="1071677" y="2895242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3C9B68F-5A99-314D-B707-56AFECF1E8E1}"/>
              </a:ext>
            </a:extLst>
          </p:cNvPr>
          <p:cNvCxnSpPr>
            <a:cxnSpLocks/>
            <a:stCxn id="13" idx="0"/>
            <a:endCxn id="4" idx="3"/>
          </p:cNvCxnSpPr>
          <p:nvPr/>
        </p:nvCxnSpPr>
        <p:spPr>
          <a:xfrm flipV="1">
            <a:off x="980872" y="3048584"/>
            <a:ext cx="117401" cy="538765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A5637539-F22B-D54B-9780-0D7D739122AD}"/>
              </a:ext>
            </a:extLst>
          </p:cNvPr>
          <p:cNvSpPr/>
          <p:nvPr/>
        </p:nvSpPr>
        <p:spPr>
          <a:xfrm>
            <a:off x="890067" y="3587349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564F634-1DBB-3749-8219-0D84CA8B2F01}"/>
              </a:ext>
            </a:extLst>
          </p:cNvPr>
          <p:cNvSpPr/>
          <p:nvPr/>
        </p:nvSpPr>
        <p:spPr>
          <a:xfrm>
            <a:off x="1071677" y="430498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4C1D490-6EFF-AA40-8E08-66E27013C3DD}"/>
              </a:ext>
            </a:extLst>
          </p:cNvPr>
          <p:cNvSpPr/>
          <p:nvPr/>
        </p:nvSpPr>
        <p:spPr>
          <a:xfrm>
            <a:off x="1611398" y="4817095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FB911CB-11D1-244D-A5E8-6CFDBA293D52}"/>
              </a:ext>
            </a:extLst>
          </p:cNvPr>
          <p:cNvSpPr/>
          <p:nvPr/>
        </p:nvSpPr>
        <p:spPr>
          <a:xfrm>
            <a:off x="2315077" y="4990446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B98702C-0F1D-9E40-A6BA-7C281E67DDC3}"/>
              </a:ext>
            </a:extLst>
          </p:cNvPr>
          <p:cNvSpPr/>
          <p:nvPr/>
        </p:nvSpPr>
        <p:spPr>
          <a:xfrm>
            <a:off x="3018756" y="4817095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570D81D-D230-D347-B317-1692D6DD495C}"/>
              </a:ext>
            </a:extLst>
          </p:cNvPr>
          <p:cNvSpPr/>
          <p:nvPr/>
        </p:nvSpPr>
        <p:spPr>
          <a:xfrm>
            <a:off x="3571237" y="430498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769AEB9-CAB1-9844-B241-9E644929EF62}"/>
              </a:ext>
            </a:extLst>
          </p:cNvPr>
          <p:cNvSpPr/>
          <p:nvPr/>
        </p:nvSpPr>
        <p:spPr>
          <a:xfrm>
            <a:off x="3716946" y="3587348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C65D9DA-9FE0-A24C-AB41-69F5594911FC}"/>
              </a:ext>
            </a:extLst>
          </p:cNvPr>
          <p:cNvSpPr/>
          <p:nvPr/>
        </p:nvSpPr>
        <p:spPr>
          <a:xfrm>
            <a:off x="3525280" y="2895242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E0A43C-D756-494F-9ADB-3D0F817ADA79}"/>
              </a:ext>
            </a:extLst>
          </p:cNvPr>
          <p:cNvSpPr/>
          <p:nvPr/>
        </p:nvSpPr>
        <p:spPr>
          <a:xfrm>
            <a:off x="3018756" y="2392026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03EB7B6-EDCC-AA4D-B9F8-B73BFC64DD9D}"/>
              </a:ext>
            </a:extLst>
          </p:cNvPr>
          <p:cNvSpPr/>
          <p:nvPr/>
        </p:nvSpPr>
        <p:spPr>
          <a:xfrm>
            <a:off x="2315077" y="2220465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16A9322-AE2D-A540-AA67-09F50CFC7CC5}"/>
              </a:ext>
            </a:extLst>
          </p:cNvPr>
          <p:cNvSpPr/>
          <p:nvPr/>
        </p:nvSpPr>
        <p:spPr>
          <a:xfrm>
            <a:off x="1611398" y="2390653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FE5BDE2-2305-4D49-BC3A-730F97C1ACE0}"/>
              </a:ext>
            </a:extLst>
          </p:cNvPr>
          <p:cNvCxnSpPr>
            <a:cxnSpLocks/>
            <a:stCxn id="14" idx="0"/>
            <a:endCxn id="13" idx="4"/>
          </p:cNvCxnSpPr>
          <p:nvPr/>
        </p:nvCxnSpPr>
        <p:spPr>
          <a:xfrm flipH="1" flipV="1">
            <a:off x="980872" y="3767000"/>
            <a:ext cx="181610" cy="537987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A280D4B-9547-F748-A487-7F7976F686BB}"/>
              </a:ext>
            </a:extLst>
          </p:cNvPr>
          <p:cNvCxnSpPr>
            <a:cxnSpLocks/>
            <a:stCxn id="15" idx="1"/>
            <a:endCxn id="14" idx="5"/>
          </p:cNvCxnSpPr>
          <p:nvPr/>
        </p:nvCxnSpPr>
        <p:spPr>
          <a:xfrm flipH="1" flipV="1">
            <a:off x="1226691" y="4458329"/>
            <a:ext cx="411303" cy="385075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813B545-73AC-2248-B904-784DD20BFB86}"/>
              </a:ext>
            </a:extLst>
          </p:cNvPr>
          <p:cNvCxnSpPr>
            <a:cxnSpLocks/>
            <a:stCxn id="16" idx="2"/>
            <a:endCxn id="15" idx="5"/>
          </p:cNvCxnSpPr>
          <p:nvPr/>
        </p:nvCxnSpPr>
        <p:spPr>
          <a:xfrm flipH="1" flipV="1">
            <a:off x="1766412" y="4970437"/>
            <a:ext cx="548665" cy="109835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5FFB9C1-BBF6-8C45-BEE8-F540FF577638}"/>
              </a:ext>
            </a:extLst>
          </p:cNvPr>
          <p:cNvCxnSpPr>
            <a:cxnSpLocks/>
            <a:stCxn id="17" idx="2"/>
            <a:endCxn id="16" idx="6"/>
          </p:cNvCxnSpPr>
          <p:nvPr/>
        </p:nvCxnSpPr>
        <p:spPr>
          <a:xfrm flipH="1">
            <a:off x="2496687" y="4906921"/>
            <a:ext cx="522069" cy="173351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987E639-AF2C-BC40-BFE9-3D065BB3D122}"/>
              </a:ext>
            </a:extLst>
          </p:cNvPr>
          <p:cNvCxnSpPr>
            <a:cxnSpLocks/>
            <a:stCxn id="18" idx="3"/>
            <a:endCxn id="17" idx="7"/>
          </p:cNvCxnSpPr>
          <p:nvPr/>
        </p:nvCxnSpPr>
        <p:spPr>
          <a:xfrm flipH="1">
            <a:off x="3173770" y="4458329"/>
            <a:ext cx="424063" cy="385075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D06E037-D195-384F-B6ED-C436F6179005}"/>
              </a:ext>
            </a:extLst>
          </p:cNvPr>
          <p:cNvCxnSpPr>
            <a:cxnSpLocks/>
            <a:endCxn id="18" idx="0"/>
          </p:cNvCxnSpPr>
          <p:nvPr/>
        </p:nvCxnSpPr>
        <p:spPr>
          <a:xfrm flipH="1">
            <a:off x="3662042" y="3766999"/>
            <a:ext cx="145710" cy="537988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2DC92B3-5F47-BB42-B5A4-12AD85E1E338}"/>
              </a:ext>
            </a:extLst>
          </p:cNvPr>
          <p:cNvCxnSpPr>
            <a:cxnSpLocks/>
            <a:stCxn id="20" idx="4"/>
            <a:endCxn id="19" idx="0"/>
          </p:cNvCxnSpPr>
          <p:nvPr/>
        </p:nvCxnSpPr>
        <p:spPr>
          <a:xfrm>
            <a:off x="3616085" y="3074893"/>
            <a:ext cx="191666" cy="512455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478442BA-3F1D-C649-B2D7-A9752EB088C6}"/>
              </a:ext>
            </a:extLst>
          </p:cNvPr>
          <p:cNvCxnSpPr>
            <a:cxnSpLocks/>
            <a:stCxn id="22" idx="5"/>
            <a:endCxn id="20" idx="1"/>
          </p:cNvCxnSpPr>
          <p:nvPr/>
        </p:nvCxnSpPr>
        <p:spPr>
          <a:xfrm>
            <a:off x="3173770" y="2545368"/>
            <a:ext cx="378106" cy="376183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B020C57-B670-E54C-A12D-3F02187B8DE9}"/>
              </a:ext>
            </a:extLst>
          </p:cNvPr>
          <p:cNvCxnSpPr>
            <a:cxnSpLocks/>
            <a:stCxn id="23" idx="6"/>
            <a:endCxn id="22" idx="2"/>
          </p:cNvCxnSpPr>
          <p:nvPr/>
        </p:nvCxnSpPr>
        <p:spPr>
          <a:xfrm>
            <a:off x="2496687" y="2310291"/>
            <a:ext cx="522069" cy="171561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DC976920-08AD-F74B-AF4B-BCB589C928F9}"/>
              </a:ext>
            </a:extLst>
          </p:cNvPr>
          <p:cNvCxnSpPr>
            <a:cxnSpLocks/>
            <a:endCxn id="23" idx="2"/>
          </p:cNvCxnSpPr>
          <p:nvPr/>
        </p:nvCxnSpPr>
        <p:spPr>
          <a:xfrm flipV="1">
            <a:off x="1793008" y="2310291"/>
            <a:ext cx="522069" cy="109834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ECE270DD-A008-604D-9EDA-19755FFA47F3}"/>
              </a:ext>
            </a:extLst>
          </p:cNvPr>
          <p:cNvCxnSpPr>
            <a:cxnSpLocks/>
            <a:stCxn id="4" idx="7"/>
            <a:endCxn id="24" idx="3"/>
          </p:cNvCxnSpPr>
          <p:nvPr/>
        </p:nvCxnSpPr>
        <p:spPr>
          <a:xfrm flipV="1">
            <a:off x="1226691" y="2543995"/>
            <a:ext cx="411303" cy="377556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>
            <a:extLst>
              <a:ext uri="{FF2B5EF4-FFF2-40B4-BE49-F238E27FC236}">
                <a16:creationId xmlns:a16="http://schemas.microsoft.com/office/drawing/2014/main" id="{50825D9E-B045-1D44-93B4-737D5F18E6CE}"/>
              </a:ext>
            </a:extLst>
          </p:cNvPr>
          <p:cNvSpPr/>
          <p:nvPr/>
        </p:nvSpPr>
        <p:spPr>
          <a:xfrm>
            <a:off x="5315219" y="2884296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7BA804CC-C1B6-E940-8EB4-04477F092BE8}"/>
              </a:ext>
            </a:extLst>
          </p:cNvPr>
          <p:cNvCxnSpPr>
            <a:cxnSpLocks/>
            <a:stCxn id="81" idx="0"/>
            <a:endCxn id="79" idx="3"/>
          </p:cNvCxnSpPr>
          <p:nvPr/>
        </p:nvCxnSpPr>
        <p:spPr>
          <a:xfrm flipV="1">
            <a:off x="5224414" y="3037638"/>
            <a:ext cx="117401" cy="538765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val 80">
            <a:extLst>
              <a:ext uri="{FF2B5EF4-FFF2-40B4-BE49-F238E27FC236}">
                <a16:creationId xmlns:a16="http://schemas.microsoft.com/office/drawing/2014/main" id="{3F3E45AA-071A-BC41-9842-2E7799BB9DF0}"/>
              </a:ext>
            </a:extLst>
          </p:cNvPr>
          <p:cNvSpPr/>
          <p:nvPr/>
        </p:nvSpPr>
        <p:spPr>
          <a:xfrm>
            <a:off x="5133609" y="3576403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DFE3F2CD-EEC9-824A-811C-01DACAD80729}"/>
              </a:ext>
            </a:extLst>
          </p:cNvPr>
          <p:cNvSpPr/>
          <p:nvPr/>
        </p:nvSpPr>
        <p:spPr>
          <a:xfrm>
            <a:off x="5315219" y="4294041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CBC74E8C-FCAB-A841-ABE3-DCFB3637CEBF}"/>
              </a:ext>
            </a:extLst>
          </p:cNvPr>
          <p:cNvSpPr/>
          <p:nvPr/>
        </p:nvSpPr>
        <p:spPr>
          <a:xfrm>
            <a:off x="5854940" y="4806149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54F192B0-D5E4-6A45-A454-A2EA9AA56903}"/>
              </a:ext>
            </a:extLst>
          </p:cNvPr>
          <p:cNvSpPr/>
          <p:nvPr/>
        </p:nvSpPr>
        <p:spPr>
          <a:xfrm>
            <a:off x="6558619" y="4979500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6036A9FA-F808-1048-88EA-D1B4BFCCF181}"/>
              </a:ext>
            </a:extLst>
          </p:cNvPr>
          <p:cNvSpPr/>
          <p:nvPr/>
        </p:nvSpPr>
        <p:spPr>
          <a:xfrm>
            <a:off x="7262298" y="4806149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EA06C13E-CCD6-7541-8A45-3AA3BAC99618}"/>
              </a:ext>
            </a:extLst>
          </p:cNvPr>
          <p:cNvSpPr/>
          <p:nvPr/>
        </p:nvSpPr>
        <p:spPr>
          <a:xfrm>
            <a:off x="7814779" y="4294041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F41972EF-66E0-664A-A0BC-39CCAA6EC38A}"/>
              </a:ext>
            </a:extLst>
          </p:cNvPr>
          <p:cNvSpPr/>
          <p:nvPr/>
        </p:nvSpPr>
        <p:spPr>
          <a:xfrm>
            <a:off x="7960488" y="3576402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20096EA1-BA3E-E749-A169-52AABF3E5E75}"/>
              </a:ext>
            </a:extLst>
          </p:cNvPr>
          <p:cNvSpPr/>
          <p:nvPr/>
        </p:nvSpPr>
        <p:spPr>
          <a:xfrm>
            <a:off x="7768822" y="2884296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782B57BC-BC62-5D4E-B28C-C996217A415E}"/>
              </a:ext>
            </a:extLst>
          </p:cNvPr>
          <p:cNvSpPr/>
          <p:nvPr/>
        </p:nvSpPr>
        <p:spPr>
          <a:xfrm>
            <a:off x="7262298" y="2381080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8012233E-87FA-404C-8654-9A3128904B31}"/>
              </a:ext>
            </a:extLst>
          </p:cNvPr>
          <p:cNvSpPr/>
          <p:nvPr/>
        </p:nvSpPr>
        <p:spPr>
          <a:xfrm>
            <a:off x="6558619" y="2209519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BE8F389B-A31E-F64F-8013-F6400FBF145C}"/>
              </a:ext>
            </a:extLst>
          </p:cNvPr>
          <p:cNvSpPr/>
          <p:nvPr/>
        </p:nvSpPr>
        <p:spPr>
          <a:xfrm>
            <a:off x="5854940" y="237970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CDBB523E-D622-E148-A237-309A50F014C1}"/>
              </a:ext>
            </a:extLst>
          </p:cNvPr>
          <p:cNvCxnSpPr>
            <a:cxnSpLocks/>
            <a:stCxn id="82" idx="0"/>
            <a:endCxn id="81" idx="4"/>
          </p:cNvCxnSpPr>
          <p:nvPr/>
        </p:nvCxnSpPr>
        <p:spPr>
          <a:xfrm flipH="1" flipV="1">
            <a:off x="5224414" y="3756054"/>
            <a:ext cx="181610" cy="537987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1CFD91FD-A198-664B-893E-287F2738BC93}"/>
              </a:ext>
            </a:extLst>
          </p:cNvPr>
          <p:cNvCxnSpPr>
            <a:cxnSpLocks/>
            <a:stCxn id="83" idx="1"/>
            <a:endCxn id="82" idx="5"/>
          </p:cNvCxnSpPr>
          <p:nvPr/>
        </p:nvCxnSpPr>
        <p:spPr>
          <a:xfrm flipH="1" flipV="1">
            <a:off x="5470233" y="4447383"/>
            <a:ext cx="411303" cy="385075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283C57BE-9C77-EF4D-8EE7-D7D44AA3B5E3}"/>
              </a:ext>
            </a:extLst>
          </p:cNvPr>
          <p:cNvCxnSpPr>
            <a:cxnSpLocks/>
            <a:stCxn id="84" idx="2"/>
            <a:endCxn id="83" idx="5"/>
          </p:cNvCxnSpPr>
          <p:nvPr/>
        </p:nvCxnSpPr>
        <p:spPr>
          <a:xfrm flipH="1" flipV="1">
            <a:off x="6009954" y="4959491"/>
            <a:ext cx="548665" cy="109835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7659EC68-BBAC-BE4E-B87E-6766FF8A2D7D}"/>
              </a:ext>
            </a:extLst>
          </p:cNvPr>
          <p:cNvCxnSpPr>
            <a:cxnSpLocks/>
            <a:stCxn id="90" idx="4"/>
            <a:endCxn id="84" idx="0"/>
          </p:cNvCxnSpPr>
          <p:nvPr/>
        </p:nvCxnSpPr>
        <p:spPr>
          <a:xfrm>
            <a:off x="6649424" y="2389170"/>
            <a:ext cx="0" cy="2590330"/>
          </a:xfrm>
          <a:prstGeom prst="line">
            <a:avLst/>
          </a:prstGeom>
          <a:ln w="28575">
            <a:solidFill>
              <a:srgbClr val="FF0000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9E0EB6C9-99DE-CA46-98F9-FF4C9764919F}"/>
              </a:ext>
            </a:extLst>
          </p:cNvPr>
          <p:cNvCxnSpPr>
            <a:cxnSpLocks/>
            <a:endCxn id="90" idx="2"/>
          </p:cNvCxnSpPr>
          <p:nvPr/>
        </p:nvCxnSpPr>
        <p:spPr>
          <a:xfrm flipV="1">
            <a:off x="6036550" y="2299345"/>
            <a:ext cx="522069" cy="109834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57D70FF6-C793-D44D-AAB9-128B0E0B1585}"/>
              </a:ext>
            </a:extLst>
          </p:cNvPr>
          <p:cNvCxnSpPr>
            <a:cxnSpLocks/>
            <a:stCxn id="79" idx="7"/>
            <a:endCxn id="91" idx="3"/>
          </p:cNvCxnSpPr>
          <p:nvPr/>
        </p:nvCxnSpPr>
        <p:spPr>
          <a:xfrm flipV="1">
            <a:off x="5470233" y="2533049"/>
            <a:ext cx="411303" cy="377556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DCE362AD-6C5A-6944-BC08-9D91F976246C}"/>
                  </a:ext>
                </a:extLst>
              </p:cNvPr>
              <p:cNvSpPr txBox="1"/>
              <p:nvPr/>
            </p:nvSpPr>
            <p:spPr>
              <a:xfrm>
                <a:off x="1096490" y="2262232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DCE362AD-6C5A-6944-BC08-9D91F97624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490" y="2262232"/>
                <a:ext cx="46827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B9117C88-61BA-5047-BAC6-2FFB1A4E1C3D}"/>
                  </a:ext>
                </a:extLst>
              </p:cNvPr>
              <p:cNvSpPr txBox="1"/>
              <p:nvPr/>
            </p:nvSpPr>
            <p:spPr>
              <a:xfrm>
                <a:off x="579165" y="2921551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B9117C88-61BA-5047-BAC6-2FFB1A4E1C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65" y="2921551"/>
                <a:ext cx="46827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E441D666-2018-3E4B-BAE0-86DA1EEF078A}"/>
                  </a:ext>
                </a:extLst>
              </p:cNvPr>
              <p:cNvSpPr txBox="1"/>
              <p:nvPr/>
            </p:nvSpPr>
            <p:spPr>
              <a:xfrm>
                <a:off x="570626" y="3838195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E441D666-2018-3E4B-BAE0-86DA1EEF07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626" y="3838195"/>
                <a:ext cx="46827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42E34A74-A6D8-934C-A797-63043F0E2B41}"/>
                  </a:ext>
                </a:extLst>
              </p:cNvPr>
              <p:cNvSpPr txBox="1"/>
              <p:nvPr/>
            </p:nvSpPr>
            <p:spPr>
              <a:xfrm>
                <a:off x="993319" y="4566597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42E34A74-A6D8-934C-A797-63043F0E2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319" y="4566597"/>
                <a:ext cx="46827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247DA2DF-54F2-F241-8983-3F655489934C}"/>
                  </a:ext>
                </a:extLst>
              </p:cNvPr>
              <p:cNvSpPr txBox="1"/>
              <p:nvPr/>
            </p:nvSpPr>
            <p:spPr>
              <a:xfrm>
                <a:off x="1721579" y="4990446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247DA2DF-54F2-F241-8983-3F6554899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579" y="4990446"/>
                <a:ext cx="46827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70C775C1-8EC3-3F47-8A96-F282A02F94CE}"/>
                  </a:ext>
                </a:extLst>
              </p:cNvPr>
              <p:cNvSpPr txBox="1"/>
              <p:nvPr/>
            </p:nvSpPr>
            <p:spPr>
              <a:xfrm>
                <a:off x="2521474" y="5014408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70C775C1-8EC3-3F47-8A96-F282A02F94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1474" y="5014408"/>
                <a:ext cx="46827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EEBB7E0B-7DEC-8E46-9B73-17ED54BEA681}"/>
                  </a:ext>
                </a:extLst>
              </p:cNvPr>
              <p:cNvSpPr txBox="1"/>
              <p:nvPr/>
            </p:nvSpPr>
            <p:spPr>
              <a:xfrm>
                <a:off x="3248676" y="4646877"/>
                <a:ext cx="4682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EEBB7E0B-7DEC-8E46-9B73-17ED54BEA6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676" y="4646877"/>
                <a:ext cx="46827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4E688717-FB36-0949-B298-695B8E49AA04}"/>
                  </a:ext>
                </a:extLst>
              </p:cNvPr>
              <p:cNvSpPr txBox="1"/>
              <p:nvPr/>
            </p:nvSpPr>
            <p:spPr>
              <a:xfrm>
                <a:off x="3740823" y="3881138"/>
                <a:ext cx="4682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4E688717-FB36-0949-B298-695B8E49AA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823" y="3881138"/>
                <a:ext cx="46827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55B1EAEA-226E-8A41-B40E-43A0B1D66AFD}"/>
                  </a:ext>
                </a:extLst>
              </p:cNvPr>
              <p:cNvSpPr txBox="1"/>
              <p:nvPr/>
            </p:nvSpPr>
            <p:spPr>
              <a:xfrm>
                <a:off x="3729741" y="2974303"/>
                <a:ext cx="4682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55B1EAEA-226E-8A41-B40E-43A0B1D66A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741" y="2974303"/>
                <a:ext cx="46827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A3DF197F-41C4-2648-A67D-AC7968B1BB63}"/>
                  </a:ext>
                </a:extLst>
              </p:cNvPr>
              <p:cNvSpPr txBox="1"/>
              <p:nvPr/>
            </p:nvSpPr>
            <p:spPr>
              <a:xfrm>
                <a:off x="3326021" y="2320448"/>
                <a:ext cx="4682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A3DF197F-41C4-2648-A67D-AC7968B1B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6021" y="2320448"/>
                <a:ext cx="46827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32114997-9689-4B40-A158-E2F5F877E5B6}"/>
                  </a:ext>
                </a:extLst>
              </p:cNvPr>
              <p:cNvSpPr txBox="1"/>
              <p:nvPr/>
            </p:nvSpPr>
            <p:spPr>
              <a:xfrm>
                <a:off x="2638234" y="1934670"/>
                <a:ext cx="4682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32114997-9689-4B40-A158-E2F5F877E5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8234" y="1934670"/>
                <a:ext cx="468270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B1D39FDB-CDE2-7B49-A7BF-46DC80E733B5}"/>
                  </a:ext>
                </a:extLst>
              </p:cNvPr>
              <p:cNvSpPr txBox="1"/>
              <p:nvPr/>
            </p:nvSpPr>
            <p:spPr>
              <a:xfrm>
                <a:off x="1892679" y="1851992"/>
                <a:ext cx="4682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B1D39FDB-CDE2-7B49-A7BF-46DC80E733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2679" y="1851992"/>
                <a:ext cx="46827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3A404EA2-FD10-4441-AC07-2B99AECA45DC}"/>
                  </a:ext>
                </a:extLst>
              </p:cNvPr>
              <p:cNvSpPr txBox="1"/>
              <p:nvPr/>
            </p:nvSpPr>
            <p:spPr>
              <a:xfrm>
                <a:off x="5375534" y="2198202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3A404EA2-FD10-4441-AC07-2B99AECA4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534" y="2198202"/>
                <a:ext cx="46827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D64D74DB-771F-EE45-9CE2-2F0AF5D71E69}"/>
                  </a:ext>
                </a:extLst>
              </p:cNvPr>
              <p:cNvSpPr txBox="1"/>
              <p:nvPr/>
            </p:nvSpPr>
            <p:spPr>
              <a:xfrm>
                <a:off x="4858209" y="2857521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D64D74DB-771F-EE45-9CE2-2F0AF5D71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8209" y="2857521"/>
                <a:ext cx="46827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9E7DB2F9-BA8C-FC44-AAEA-50995615E198}"/>
                  </a:ext>
                </a:extLst>
              </p:cNvPr>
              <p:cNvSpPr txBox="1"/>
              <p:nvPr/>
            </p:nvSpPr>
            <p:spPr>
              <a:xfrm>
                <a:off x="4849670" y="3774165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9E7DB2F9-BA8C-FC44-AAEA-50995615E1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670" y="3774165"/>
                <a:ext cx="46827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6EF50DE2-719F-874B-BF12-56CC9A11D7F9}"/>
                  </a:ext>
                </a:extLst>
              </p:cNvPr>
              <p:cNvSpPr txBox="1"/>
              <p:nvPr/>
            </p:nvSpPr>
            <p:spPr>
              <a:xfrm>
                <a:off x="5272363" y="4502567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6EF50DE2-719F-874B-BF12-56CC9A11D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2363" y="4502567"/>
                <a:ext cx="46827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EF0A96A2-B6B6-3F4E-A61C-2DE5FCC9626A}"/>
                  </a:ext>
                </a:extLst>
              </p:cNvPr>
              <p:cNvSpPr txBox="1"/>
              <p:nvPr/>
            </p:nvSpPr>
            <p:spPr>
              <a:xfrm>
                <a:off x="6000623" y="4926416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EF0A96A2-B6B6-3F4E-A61C-2DE5FCC962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623" y="4926416"/>
                <a:ext cx="468270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1681B889-58AE-104A-9F3E-32312D028AAE}"/>
                  </a:ext>
                </a:extLst>
              </p:cNvPr>
              <p:cNvSpPr txBox="1"/>
              <p:nvPr/>
            </p:nvSpPr>
            <p:spPr>
              <a:xfrm>
                <a:off x="6171723" y="1787962"/>
                <a:ext cx="4682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1681B889-58AE-104A-9F3E-32312D028A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1723" y="1787962"/>
                <a:ext cx="46827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82A17EF4-03C3-6446-8A80-7035188791D4}"/>
                  </a:ext>
                </a:extLst>
              </p:cNvPr>
              <p:cNvSpPr txBox="1"/>
              <p:nvPr/>
            </p:nvSpPr>
            <p:spPr>
              <a:xfrm>
                <a:off x="6588551" y="3412361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82A17EF4-03C3-6446-8A80-7035188791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551" y="3412361"/>
                <a:ext cx="468270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>
            <a:extLst>
              <a:ext uri="{FF2B5EF4-FFF2-40B4-BE49-F238E27FC236}">
                <a16:creationId xmlns:a16="http://schemas.microsoft.com/office/drawing/2014/main" id="{8C279F95-961D-A249-9100-42399A3F5564}"/>
              </a:ext>
            </a:extLst>
          </p:cNvPr>
          <p:cNvSpPr txBox="1"/>
          <p:nvPr/>
        </p:nvSpPr>
        <p:spPr>
          <a:xfrm>
            <a:off x="5255114" y="5547087"/>
            <a:ext cx="34737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Variance problematic! </a:t>
            </a:r>
          </a:p>
        </p:txBody>
      </p:sp>
    </p:spTree>
    <p:extLst>
      <p:ext uri="{BB962C8B-B14F-4D97-AF65-F5344CB8AC3E}">
        <p14:creationId xmlns:p14="http://schemas.microsoft.com/office/powerpoint/2010/main" val="114222397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C2124-8BFB-214D-9251-E54550D17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Difficulties with Approximation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FEA17-3008-FE46-8868-95BDE42F2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Come to my talk and hear the rest of the story! </a:t>
            </a:r>
          </a:p>
          <a:p>
            <a:r>
              <a:rPr lang="en-US" dirty="0"/>
              <a:t>[Cohen-</a:t>
            </a:r>
            <a:r>
              <a:rPr lang="en-US" dirty="0" err="1"/>
              <a:t>Kelner</a:t>
            </a:r>
            <a:r>
              <a:rPr lang="en-US" dirty="0"/>
              <a:t>-Kyng-Peebles-Peng-Rao-</a:t>
            </a:r>
            <a:r>
              <a:rPr lang="en-US" dirty="0" err="1"/>
              <a:t>Sidford</a:t>
            </a:r>
            <a:r>
              <a:rPr lang="en-US" dirty="0"/>
              <a:t> FOCS’18]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8E3EB38-70BA-6D49-ADEA-BBA7227642B5}"/>
              </a:ext>
            </a:extLst>
          </p:cNvPr>
          <p:cNvSpPr/>
          <p:nvPr/>
        </p:nvSpPr>
        <p:spPr>
          <a:xfrm>
            <a:off x="1071677" y="2895242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3C9B68F-5A99-314D-B707-56AFECF1E8E1}"/>
              </a:ext>
            </a:extLst>
          </p:cNvPr>
          <p:cNvCxnSpPr>
            <a:cxnSpLocks/>
            <a:stCxn id="13" idx="0"/>
            <a:endCxn id="4" idx="3"/>
          </p:cNvCxnSpPr>
          <p:nvPr/>
        </p:nvCxnSpPr>
        <p:spPr>
          <a:xfrm flipV="1">
            <a:off x="980872" y="3048584"/>
            <a:ext cx="117401" cy="538765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A5637539-F22B-D54B-9780-0D7D739122AD}"/>
              </a:ext>
            </a:extLst>
          </p:cNvPr>
          <p:cNvSpPr/>
          <p:nvPr/>
        </p:nvSpPr>
        <p:spPr>
          <a:xfrm>
            <a:off x="890067" y="3587349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564F634-1DBB-3749-8219-0D84CA8B2F01}"/>
              </a:ext>
            </a:extLst>
          </p:cNvPr>
          <p:cNvSpPr/>
          <p:nvPr/>
        </p:nvSpPr>
        <p:spPr>
          <a:xfrm>
            <a:off x="1071677" y="430498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4C1D490-6EFF-AA40-8E08-66E27013C3DD}"/>
              </a:ext>
            </a:extLst>
          </p:cNvPr>
          <p:cNvSpPr/>
          <p:nvPr/>
        </p:nvSpPr>
        <p:spPr>
          <a:xfrm>
            <a:off x="1611398" y="4817095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FB911CB-11D1-244D-A5E8-6CFDBA293D52}"/>
              </a:ext>
            </a:extLst>
          </p:cNvPr>
          <p:cNvSpPr/>
          <p:nvPr/>
        </p:nvSpPr>
        <p:spPr>
          <a:xfrm>
            <a:off x="2315077" y="4990446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B98702C-0F1D-9E40-A6BA-7C281E67DDC3}"/>
              </a:ext>
            </a:extLst>
          </p:cNvPr>
          <p:cNvSpPr/>
          <p:nvPr/>
        </p:nvSpPr>
        <p:spPr>
          <a:xfrm>
            <a:off x="3018756" y="4817095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570D81D-D230-D347-B317-1692D6DD495C}"/>
              </a:ext>
            </a:extLst>
          </p:cNvPr>
          <p:cNvSpPr/>
          <p:nvPr/>
        </p:nvSpPr>
        <p:spPr>
          <a:xfrm>
            <a:off x="3571237" y="430498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769AEB9-CAB1-9844-B241-9E644929EF62}"/>
              </a:ext>
            </a:extLst>
          </p:cNvPr>
          <p:cNvSpPr/>
          <p:nvPr/>
        </p:nvSpPr>
        <p:spPr>
          <a:xfrm>
            <a:off x="3716946" y="3587348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C65D9DA-9FE0-A24C-AB41-69F5594911FC}"/>
              </a:ext>
            </a:extLst>
          </p:cNvPr>
          <p:cNvSpPr/>
          <p:nvPr/>
        </p:nvSpPr>
        <p:spPr>
          <a:xfrm>
            <a:off x="3525280" y="2895242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E0A43C-D756-494F-9ADB-3D0F817ADA79}"/>
              </a:ext>
            </a:extLst>
          </p:cNvPr>
          <p:cNvSpPr/>
          <p:nvPr/>
        </p:nvSpPr>
        <p:spPr>
          <a:xfrm>
            <a:off x="3018756" y="2392026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03EB7B6-EDCC-AA4D-B9F8-B73BFC64DD9D}"/>
              </a:ext>
            </a:extLst>
          </p:cNvPr>
          <p:cNvSpPr/>
          <p:nvPr/>
        </p:nvSpPr>
        <p:spPr>
          <a:xfrm>
            <a:off x="2315077" y="2220465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16A9322-AE2D-A540-AA67-09F50CFC7CC5}"/>
              </a:ext>
            </a:extLst>
          </p:cNvPr>
          <p:cNvSpPr/>
          <p:nvPr/>
        </p:nvSpPr>
        <p:spPr>
          <a:xfrm>
            <a:off x="1611398" y="2390653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FE5BDE2-2305-4D49-BC3A-730F97C1ACE0}"/>
              </a:ext>
            </a:extLst>
          </p:cNvPr>
          <p:cNvCxnSpPr>
            <a:cxnSpLocks/>
            <a:stCxn id="14" idx="0"/>
            <a:endCxn id="13" idx="4"/>
          </p:cNvCxnSpPr>
          <p:nvPr/>
        </p:nvCxnSpPr>
        <p:spPr>
          <a:xfrm flipH="1" flipV="1">
            <a:off x="980872" y="3767000"/>
            <a:ext cx="181610" cy="537987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A280D4B-9547-F748-A487-7F7976F686BB}"/>
              </a:ext>
            </a:extLst>
          </p:cNvPr>
          <p:cNvCxnSpPr>
            <a:cxnSpLocks/>
            <a:stCxn id="15" idx="1"/>
            <a:endCxn id="14" idx="5"/>
          </p:cNvCxnSpPr>
          <p:nvPr/>
        </p:nvCxnSpPr>
        <p:spPr>
          <a:xfrm flipH="1" flipV="1">
            <a:off x="1226691" y="4458329"/>
            <a:ext cx="411303" cy="385075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813B545-73AC-2248-B904-784DD20BFB86}"/>
              </a:ext>
            </a:extLst>
          </p:cNvPr>
          <p:cNvCxnSpPr>
            <a:cxnSpLocks/>
            <a:stCxn id="16" idx="2"/>
            <a:endCxn id="15" idx="5"/>
          </p:cNvCxnSpPr>
          <p:nvPr/>
        </p:nvCxnSpPr>
        <p:spPr>
          <a:xfrm flipH="1" flipV="1">
            <a:off x="1766412" y="4970437"/>
            <a:ext cx="548665" cy="109835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5FFB9C1-BBF6-8C45-BEE8-F540FF577638}"/>
              </a:ext>
            </a:extLst>
          </p:cNvPr>
          <p:cNvCxnSpPr>
            <a:cxnSpLocks/>
            <a:stCxn id="17" idx="2"/>
            <a:endCxn id="16" idx="6"/>
          </p:cNvCxnSpPr>
          <p:nvPr/>
        </p:nvCxnSpPr>
        <p:spPr>
          <a:xfrm flipH="1">
            <a:off x="2496687" y="4906921"/>
            <a:ext cx="522069" cy="173351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987E639-AF2C-BC40-BFE9-3D065BB3D122}"/>
              </a:ext>
            </a:extLst>
          </p:cNvPr>
          <p:cNvCxnSpPr>
            <a:cxnSpLocks/>
            <a:stCxn id="18" idx="3"/>
            <a:endCxn id="17" idx="7"/>
          </p:cNvCxnSpPr>
          <p:nvPr/>
        </p:nvCxnSpPr>
        <p:spPr>
          <a:xfrm flipH="1">
            <a:off x="3173770" y="4458329"/>
            <a:ext cx="424063" cy="385075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D06E037-D195-384F-B6ED-C436F6179005}"/>
              </a:ext>
            </a:extLst>
          </p:cNvPr>
          <p:cNvCxnSpPr>
            <a:cxnSpLocks/>
            <a:endCxn id="18" idx="0"/>
          </p:cNvCxnSpPr>
          <p:nvPr/>
        </p:nvCxnSpPr>
        <p:spPr>
          <a:xfrm flipH="1">
            <a:off x="3662042" y="3766999"/>
            <a:ext cx="145710" cy="537988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2DC92B3-5F47-BB42-B5A4-12AD85E1E338}"/>
              </a:ext>
            </a:extLst>
          </p:cNvPr>
          <p:cNvCxnSpPr>
            <a:cxnSpLocks/>
            <a:stCxn id="20" idx="4"/>
            <a:endCxn id="19" idx="0"/>
          </p:cNvCxnSpPr>
          <p:nvPr/>
        </p:nvCxnSpPr>
        <p:spPr>
          <a:xfrm>
            <a:off x="3616085" y="3074893"/>
            <a:ext cx="191666" cy="512455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478442BA-3F1D-C649-B2D7-A9752EB088C6}"/>
              </a:ext>
            </a:extLst>
          </p:cNvPr>
          <p:cNvCxnSpPr>
            <a:cxnSpLocks/>
            <a:stCxn id="22" idx="5"/>
            <a:endCxn id="20" idx="1"/>
          </p:cNvCxnSpPr>
          <p:nvPr/>
        </p:nvCxnSpPr>
        <p:spPr>
          <a:xfrm>
            <a:off x="3173770" y="2545368"/>
            <a:ext cx="378106" cy="376183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B020C57-B670-E54C-A12D-3F02187B8DE9}"/>
              </a:ext>
            </a:extLst>
          </p:cNvPr>
          <p:cNvCxnSpPr>
            <a:cxnSpLocks/>
            <a:stCxn id="23" idx="6"/>
            <a:endCxn id="22" idx="2"/>
          </p:cNvCxnSpPr>
          <p:nvPr/>
        </p:nvCxnSpPr>
        <p:spPr>
          <a:xfrm>
            <a:off x="2496687" y="2310291"/>
            <a:ext cx="522069" cy="171561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DC976920-08AD-F74B-AF4B-BCB589C928F9}"/>
              </a:ext>
            </a:extLst>
          </p:cNvPr>
          <p:cNvCxnSpPr>
            <a:cxnSpLocks/>
            <a:endCxn id="23" idx="2"/>
          </p:cNvCxnSpPr>
          <p:nvPr/>
        </p:nvCxnSpPr>
        <p:spPr>
          <a:xfrm flipV="1">
            <a:off x="1793008" y="2310291"/>
            <a:ext cx="522069" cy="109834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ECE270DD-A008-604D-9EDA-19755FFA47F3}"/>
              </a:ext>
            </a:extLst>
          </p:cNvPr>
          <p:cNvCxnSpPr>
            <a:cxnSpLocks/>
            <a:stCxn id="4" idx="7"/>
            <a:endCxn id="24" idx="3"/>
          </p:cNvCxnSpPr>
          <p:nvPr/>
        </p:nvCxnSpPr>
        <p:spPr>
          <a:xfrm flipV="1">
            <a:off x="1226691" y="2543995"/>
            <a:ext cx="411303" cy="377556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>
            <a:extLst>
              <a:ext uri="{FF2B5EF4-FFF2-40B4-BE49-F238E27FC236}">
                <a16:creationId xmlns:a16="http://schemas.microsoft.com/office/drawing/2014/main" id="{50825D9E-B045-1D44-93B4-737D5F18E6CE}"/>
              </a:ext>
            </a:extLst>
          </p:cNvPr>
          <p:cNvSpPr/>
          <p:nvPr/>
        </p:nvSpPr>
        <p:spPr>
          <a:xfrm>
            <a:off x="5315219" y="2884296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7BA804CC-C1B6-E940-8EB4-04477F092BE8}"/>
              </a:ext>
            </a:extLst>
          </p:cNvPr>
          <p:cNvCxnSpPr>
            <a:cxnSpLocks/>
            <a:stCxn id="81" idx="0"/>
            <a:endCxn id="79" idx="3"/>
          </p:cNvCxnSpPr>
          <p:nvPr/>
        </p:nvCxnSpPr>
        <p:spPr>
          <a:xfrm flipV="1">
            <a:off x="5224414" y="3037638"/>
            <a:ext cx="117401" cy="538765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val 80">
            <a:extLst>
              <a:ext uri="{FF2B5EF4-FFF2-40B4-BE49-F238E27FC236}">
                <a16:creationId xmlns:a16="http://schemas.microsoft.com/office/drawing/2014/main" id="{3F3E45AA-071A-BC41-9842-2E7799BB9DF0}"/>
              </a:ext>
            </a:extLst>
          </p:cNvPr>
          <p:cNvSpPr/>
          <p:nvPr/>
        </p:nvSpPr>
        <p:spPr>
          <a:xfrm>
            <a:off x="5133609" y="3576403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DFE3F2CD-EEC9-824A-811C-01DACAD80729}"/>
              </a:ext>
            </a:extLst>
          </p:cNvPr>
          <p:cNvSpPr/>
          <p:nvPr/>
        </p:nvSpPr>
        <p:spPr>
          <a:xfrm>
            <a:off x="5315219" y="4294041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CBC74E8C-FCAB-A841-ABE3-DCFB3637CEBF}"/>
              </a:ext>
            </a:extLst>
          </p:cNvPr>
          <p:cNvSpPr/>
          <p:nvPr/>
        </p:nvSpPr>
        <p:spPr>
          <a:xfrm>
            <a:off x="5854940" y="4806149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54F192B0-D5E4-6A45-A454-A2EA9AA56903}"/>
              </a:ext>
            </a:extLst>
          </p:cNvPr>
          <p:cNvSpPr/>
          <p:nvPr/>
        </p:nvSpPr>
        <p:spPr>
          <a:xfrm>
            <a:off x="6558619" y="4979500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6036A9FA-F808-1048-88EA-D1B4BFCCF181}"/>
              </a:ext>
            </a:extLst>
          </p:cNvPr>
          <p:cNvSpPr/>
          <p:nvPr/>
        </p:nvSpPr>
        <p:spPr>
          <a:xfrm>
            <a:off x="7262298" y="4806149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EA06C13E-CCD6-7541-8A45-3AA3BAC99618}"/>
              </a:ext>
            </a:extLst>
          </p:cNvPr>
          <p:cNvSpPr/>
          <p:nvPr/>
        </p:nvSpPr>
        <p:spPr>
          <a:xfrm>
            <a:off x="7814779" y="4294041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F41972EF-66E0-664A-A0BC-39CCAA6EC38A}"/>
              </a:ext>
            </a:extLst>
          </p:cNvPr>
          <p:cNvSpPr/>
          <p:nvPr/>
        </p:nvSpPr>
        <p:spPr>
          <a:xfrm>
            <a:off x="7960488" y="3576402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20096EA1-BA3E-E749-A169-52AABF3E5E75}"/>
              </a:ext>
            </a:extLst>
          </p:cNvPr>
          <p:cNvSpPr/>
          <p:nvPr/>
        </p:nvSpPr>
        <p:spPr>
          <a:xfrm>
            <a:off x="7768822" y="2884296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782B57BC-BC62-5D4E-B28C-C996217A415E}"/>
              </a:ext>
            </a:extLst>
          </p:cNvPr>
          <p:cNvSpPr/>
          <p:nvPr/>
        </p:nvSpPr>
        <p:spPr>
          <a:xfrm>
            <a:off x="7262298" y="2381080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8012233E-87FA-404C-8654-9A3128904B31}"/>
              </a:ext>
            </a:extLst>
          </p:cNvPr>
          <p:cNvSpPr/>
          <p:nvPr/>
        </p:nvSpPr>
        <p:spPr>
          <a:xfrm>
            <a:off x="6558619" y="2209519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BE8F389B-A31E-F64F-8013-F6400FBF145C}"/>
              </a:ext>
            </a:extLst>
          </p:cNvPr>
          <p:cNvSpPr/>
          <p:nvPr/>
        </p:nvSpPr>
        <p:spPr>
          <a:xfrm>
            <a:off x="5854940" y="237970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CDBB523E-D622-E148-A237-309A50F014C1}"/>
              </a:ext>
            </a:extLst>
          </p:cNvPr>
          <p:cNvCxnSpPr>
            <a:cxnSpLocks/>
            <a:stCxn id="82" idx="0"/>
            <a:endCxn id="81" idx="4"/>
          </p:cNvCxnSpPr>
          <p:nvPr/>
        </p:nvCxnSpPr>
        <p:spPr>
          <a:xfrm flipH="1" flipV="1">
            <a:off x="5224414" y="3756054"/>
            <a:ext cx="181610" cy="537987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1CFD91FD-A198-664B-893E-287F2738BC93}"/>
              </a:ext>
            </a:extLst>
          </p:cNvPr>
          <p:cNvCxnSpPr>
            <a:cxnSpLocks/>
            <a:stCxn id="83" idx="1"/>
            <a:endCxn id="82" idx="5"/>
          </p:cNvCxnSpPr>
          <p:nvPr/>
        </p:nvCxnSpPr>
        <p:spPr>
          <a:xfrm flipH="1" flipV="1">
            <a:off x="5470233" y="4447383"/>
            <a:ext cx="411303" cy="385075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283C57BE-9C77-EF4D-8EE7-D7D44AA3B5E3}"/>
              </a:ext>
            </a:extLst>
          </p:cNvPr>
          <p:cNvCxnSpPr>
            <a:cxnSpLocks/>
            <a:stCxn id="84" idx="2"/>
            <a:endCxn id="83" idx="5"/>
          </p:cNvCxnSpPr>
          <p:nvPr/>
        </p:nvCxnSpPr>
        <p:spPr>
          <a:xfrm flipH="1" flipV="1">
            <a:off x="6009954" y="4959491"/>
            <a:ext cx="548665" cy="109835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7659EC68-BBAC-BE4E-B87E-6766FF8A2D7D}"/>
              </a:ext>
            </a:extLst>
          </p:cNvPr>
          <p:cNvCxnSpPr>
            <a:cxnSpLocks/>
            <a:stCxn id="90" idx="4"/>
            <a:endCxn id="84" idx="0"/>
          </p:cNvCxnSpPr>
          <p:nvPr/>
        </p:nvCxnSpPr>
        <p:spPr>
          <a:xfrm>
            <a:off x="6649424" y="2389170"/>
            <a:ext cx="0" cy="2590330"/>
          </a:xfrm>
          <a:prstGeom prst="line">
            <a:avLst/>
          </a:prstGeom>
          <a:ln w="28575">
            <a:solidFill>
              <a:srgbClr val="FF0000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9E0EB6C9-99DE-CA46-98F9-FF4C9764919F}"/>
              </a:ext>
            </a:extLst>
          </p:cNvPr>
          <p:cNvCxnSpPr>
            <a:cxnSpLocks/>
            <a:endCxn id="90" idx="2"/>
          </p:cNvCxnSpPr>
          <p:nvPr/>
        </p:nvCxnSpPr>
        <p:spPr>
          <a:xfrm flipV="1">
            <a:off x="6036550" y="2299345"/>
            <a:ext cx="522069" cy="109834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57D70FF6-C793-D44D-AAB9-128B0E0B1585}"/>
              </a:ext>
            </a:extLst>
          </p:cNvPr>
          <p:cNvCxnSpPr>
            <a:cxnSpLocks/>
            <a:stCxn id="79" idx="7"/>
            <a:endCxn id="91" idx="3"/>
          </p:cNvCxnSpPr>
          <p:nvPr/>
        </p:nvCxnSpPr>
        <p:spPr>
          <a:xfrm flipV="1">
            <a:off x="5470233" y="2533049"/>
            <a:ext cx="411303" cy="377556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DCE362AD-6C5A-6944-BC08-9D91F976246C}"/>
                  </a:ext>
                </a:extLst>
              </p:cNvPr>
              <p:cNvSpPr txBox="1"/>
              <p:nvPr/>
            </p:nvSpPr>
            <p:spPr>
              <a:xfrm>
                <a:off x="1096490" y="2262232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DCE362AD-6C5A-6944-BC08-9D91F97624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490" y="2262232"/>
                <a:ext cx="46827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B9117C88-61BA-5047-BAC6-2FFB1A4E1C3D}"/>
                  </a:ext>
                </a:extLst>
              </p:cNvPr>
              <p:cNvSpPr txBox="1"/>
              <p:nvPr/>
            </p:nvSpPr>
            <p:spPr>
              <a:xfrm>
                <a:off x="579165" y="2921551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B9117C88-61BA-5047-BAC6-2FFB1A4E1C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65" y="2921551"/>
                <a:ext cx="46827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E441D666-2018-3E4B-BAE0-86DA1EEF078A}"/>
                  </a:ext>
                </a:extLst>
              </p:cNvPr>
              <p:cNvSpPr txBox="1"/>
              <p:nvPr/>
            </p:nvSpPr>
            <p:spPr>
              <a:xfrm>
                <a:off x="570626" y="3838195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E441D666-2018-3E4B-BAE0-86DA1EEF07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626" y="3838195"/>
                <a:ext cx="46827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42E34A74-A6D8-934C-A797-63043F0E2B41}"/>
                  </a:ext>
                </a:extLst>
              </p:cNvPr>
              <p:cNvSpPr txBox="1"/>
              <p:nvPr/>
            </p:nvSpPr>
            <p:spPr>
              <a:xfrm>
                <a:off x="993319" y="4566597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42E34A74-A6D8-934C-A797-63043F0E2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319" y="4566597"/>
                <a:ext cx="46827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247DA2DF-54F2-F241-8983-3F655489934C}"/>
                  </a:ext>
                </a:extLst>
              </p:cNvPr>
              <p:cNvSpPr txBox="1"/>
              <p:nvPr/>
            </p:nvSpPr>
            <p:spPr>
              <a:xfrm>
                <a:off x="1721579" y="4990446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247DA2DF-54F2-F241-8983-3F6554899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579" y="4990446"/>
                <a:ext cx="46827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70C775C1-8EC3-3F47-8A96-F282A02F94CE}"/>
                  </a:ext>
                </a:extLst>
              </p:cNvPr>
              <p:cNvSpPr txBox="1"/>
              <p:nvPr/>
            </p:nvSpPr>
            <p:spPr>
              <a:xfrm>
                <a:off x="2521474" y="5014408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70C775C1-8EC3-3F47-8A96-F282A02F94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1474" y="5014408"/>
                <a:ext cx="46827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EEBB7E0B-7DEC-8E46-9B73-17ED54BEA681}"/>
                  </a:ext>
                </a:extLst>
              </p:cNvPr>
              <p:cNvSpPr txBox="1"/>
              <p:nvPr/>
            </p:nvSpPr>
            <p:spPr>
              <a:xfrm>
                <a:off x="3248676" y="4646877"/>
                <a:ext cx="4682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EEBB7E0B-7DEC-8E46-9B73-17ED54BEA6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676" y="4646877"/>
                <a:ext cx="46827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4E688717-FB36-0949-B298-695B8E49AA04}"/>
                  </a:ext>
                </a:extLst>
              </p:cNvPr>
              <p:cNvSpPr txBox="1"/>
              <p:nvPr/>
            </p:nvSpPr>
            <p:spPr>
              <a:xfrm>
                <a:off x="3740823" y="3881138"/>
                <a:ext cx="4682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4E688717-FB36-0949-B298-695B8E49AA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823" y="3881138"/>
                <a:ext cx="46827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55B1EAEA-226E-8A41-B40E-43A0B1D66AFD}"/>
                  </a:ext>
                </a:extLst>
              </p:cNvPr>
              <p:cNvSpPr txBox="1"/>
              <p:nvPr/>
            </p:nvSpPr>
            <p:spPr>
              <a:xfrm>
                <a:off x="3729741" y="2974303"/>
                <a:ext cx="4682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55B1EAEA-226E-8A41-B40E-43A0B1D66A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741" y="2974303"/>
                <a:ext cx="46827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A3DF197F-41C4-2648-A67D-AC7968B1BB63}"/>
                  </a:ext>
                </a:extLst>
              </p:cNvPr>
              <p:cNvSpPr txBox="1"/>
              <p:nvPr/>
            </p:nvSpPr>
            <p:spPr>
              <a:xfrm>
                <a:off x="3326021" y="2320448"/>
                <a:ext cx="4682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A3DF197F-41C4-2648-A67D-AC7968B1B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6021" y="2320448"/>
                <a:ext cx="46827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32114997-9689-4B40-A158-E2F5F877E5B6}"/>
                  </a:ext>
                </a:extLst>
              </p:cNvPr>
              <p:cNvSpPr txBox="1"/>
              <p:nvPr/>
            </p:nvSpPr>
            <p:spPr>
              <a:xfrm>
                <a:off x="2638234" y="1934670"/>
                <a:ext cx="4682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32114997-9689-4B40-A158-E2F5F877E5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8234" y="1934670"/>
                <a:ext cx="468270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B1D39FDB-CDE2-7B49-A7BF-46DC80E733B5}"/>
                  </a:ext>
                </a:extLst>
              </p:cNvPr>
              <p:cNvSpPr txBox="1"/>
              <p:nvPr/>
            </p:nvSpPr>
            <p:spPr>
              <a:xfrm>
                <a:off x="1892679" y="1851992"/>
                <a:ext cx="4682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B1D39FDB-CDE2-7B49-A7BF-46DC80E733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2679" y="1851992"/>
                <a:ext cx="46827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3A404EA2-FD10-4441-AC07-2B99AECA45DC}"/>
                  </a:ext>
                </a:extLst>
              </p:cNvPr>
              <p:cNvSpPr txBox="1"/>
              <p:nvPr/>
            </p:nvSpPr>
            <p:spPr>
              <a:xfrm>
                <a:off x="5375534" y="2198202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3A404EA2-FD10-4441-AC07-2B99AECA4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534" y="2198202"/>
                <a:ext cx="46827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D64D74DB-771F-EE45-9CE2-2F0AF5D71E69}"/>
                  </a:ext>
                </a:extLst>
              </p:cNvPr>
              <p:cNvSpPr txBox="1"/>
              <p:nvPr/>
            </p:nvSpPr>
            <p:spPr>
              <a:xfrm>
                <a:off x="4858209" y="2857521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D64D74DB-771F-EE45-9CE2-2F0AF5D71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8209" y="2857521"/>
                <a:ext cx="46827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9E7DB2F9-BA8C-FC44-AAEA-50995615E198}"/>
                  </a:ext>
                </a:extLst>
              </p:cNvPr>
              <p:cNvSpPr txBox="1"/>
              <p:nvPr/>
            </p:nvSpPr>
            <p:spPr>
              <a:xfrm>
                <a:off x="4849670" y="3774165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9E7DB2F9-BA8C-FC44-AAEA-50995615E1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670" y="3774165"/>
                <a:ext cx="46827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6EF50DE2-719F-874B-BF12-56CC9A11D7F9}"/>
                  </a:ext>
                </a:extLst>
              </p:cNvPr>
              <p:cNvSpPr txBox="1"/>
              <p:nvPr/>
            </p:nvSpPr>
            <p:spPr>
              <a:xfrm>
                <a:off x="5272363" y="4502567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6EF50DE2-719F-874B-BF12-56CC9A11D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2363" y="4502567"/>
                <a:ext cx="46827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EF0A96A2-B6B6-3F4E-A61C-2DE5FCC9626A}"/>
                  </a:ext>
                </a:extLst>
              </p:cNvPr>
              <p:cNvSpPr txBox="1"/>
              <p:nvPr/>
            </p:nvSpPr>
            <p:spPr>
              <a:xfrm>
                <a:off x="6000623" y="4926416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EF0A96A2-B6B6-3F4E-A61C-2DE5FCC962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623" y="4926416"/>
                <a:ext cx="468270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1681B889-58AE-104A-9F3E-32312D028AAE}"/>
                  </a:ext>
                </a:extLst>
              </p:cNvPr>
              <p:cNvSpPr txBox="1"/>
              <p:nvPr/>
            </p:nvSpPr>
            <p:spPr>
              <a:xfrm>
                <a:off x="6171723" y="1787962"/>
                <a:ext cx="4682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1681B889-58AE-104A-9F3E-32312D028A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1723" y="1787962"/>
                <a:ext cx="46827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82A17EF4-03C3-6446-8A80-7035188791D4}"/>
                  </a:ext>
                </a:extLst>
              </p:cNvPr>
              <p:cNvSpPr txBox="1"/>
              <p:nvPr/>
            </p:nvSpPr>
            <p:spPr>
              <a:xfrm>
                <a:off x="6588551" y="3412361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82A17EF4-03C3-6446-8A80-7035188791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551" y="3412361"/>
                <a:ext cx="468270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881810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Spanning Trees of a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Oval 3"/>
          <p:cNvSpPr/>
          <p:nvPr/>
        </p:nvSpPr>
        <p:spPr>
          <a:xfrm>
            <a:off x="2252179" y="1637519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28650" y="2012425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727009" y="3138710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8" name="Straight Connector 7"/>
          <p:cNvCxnSpPr>
            <a:cxnSpLocks/>
            <a:stCxn id="4" idx="3"/>
            <a:endCxn id="5" idx="6"/>
          </p:cNvCxnSpPr>
          <p:nvPr/>
        </p:nvCxnSpPr>
        <p:spPr>
          <a:xfrm flipH="1">
            <a:off x="810260" y="1790861"/>
            <a:ext cx="1468515" cy="31139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4" idx="3"/>
            <a:endCxn id="6" idx="0"/>
          </p:cNvCxnSpPr>
          <p:nvPr/>
        </p:nvCxnSpPr>
        <p:spPr>
          <a:xfrm flipH="1">
            <a:off x="1817814" y="1790861"/>
            <a:ext cx="460961" cy="134784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  <a:stCxn id="6" idx="0"/>
            <a:endCxn id="5" idx="6"/>
          </p:cNvCxnSpPr>
          <p:nvPr/>
        </p:nvCxnSpPr>
        <p:spPr>
          <a:xfrm flipH="1" flipV="1">
            <a:off x="810260" y="2102251"/>
            <a:ext cx="1007554" cy="103645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5A95B008-33F4-5946-A972-0731B066E1F4}"/>
              </a:ext>
            </a:extLst>
          </p:cNvPr>
          <p:cNvSpPr/>
          <p:nvPr/>
        </p:nvSpPr>
        <p:spPr>
          <a:xfrm>
            <a:off x="4819819" y="1637519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7DEF8622-FD15-AE4F-BAC3-A21E1A5F518B}"/>
              </a:ext>
            </a:extLst>
          </p:cNvPr>
          <p:cNvSpPr/>
          <p:nvPr/>
        </p:nvSpPr>
        <p:spPr>
          <a:xfrm>
            <a:off x="3196290" y="2012425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697BEED3-4A09-2B4B-88E8-2C7F59402A4C}"/>
              </a:ext>
            </a:extLst>
          </p:cNvPr>
          <p:cNvSpPr/>
          <p:nvPr/>
        </p:nvSpPr>
        <p:spPr>
          <a:xfrm>
            <a:off x="4294649" y="3138710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6BCB234E-DABE-FE48-9CEE-EDA1D0EC5289}"/>
              </a:ext>
            </a:extLst>
          </p:cNvPr>
          <p:cNvCxnSpPr>
            <a:cxnSpLocks/>
            <a:stCxn id="54" idx="3"/>
            <a:endCxn id="57" idx="6"/>
          </p:cNvCxnSpPr>
          <p:nvPr/>
        </p:nvCxnSpPr>
        <p:spPr>
          <a:xfrm flipH="1">
            <a:off x="3377900" y="1790861"/>
            <a:ext cx="1468515" cy="31139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DF0DF73B-B8CA-F546-B07D-1C2FD57D9F07}"/>
              </a:ext>
            </a:extLst>
          </p:cNvPr>
          <p:cNvCxnSpPr>
            <a:cxnSpLocks/>
            <a:stCxn id="59" idx="0"/>
            <a:endCxn id="57" idx="6"/>
          </p:cNvCxnSpPr>
          <p:nvPr/>
        </p:nvCxnSpPr>
        <p:spPr>
          <a:xfrm flipH="1" flipV="1">
            <a:off x="3377900" y="2102251"/>
            <a:ext cx="1007554" cy="103645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id="{F976A50B-7F32-4747-A1A3-0A9CF9E270BB}"/>
              </a:ext>
            </a:extLst>
          </p:cNvPr>
          <p:cNvSpPr/>
          <p:nvPr/>
        </p:nvSpPr>
        <p:spPr>
          <a:xfrm>
            <a:off x="4819819" y="4263551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A9E5A5F0-71E4-7741-9C62-0794D5D26E74}"/>
              </a:ext>
            </a:extLst>
          </p:cNvPr>
          <p:cNvSpPr/>
          <p:nvPr/>
        </p:nvSpPr>
        <p:spPr>
          <a:xfrm>
            <a:off x="3196290" y="463845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9252BAB5-6446-0049-94A7-7EFAD48DC68F}"/>
              </a:ext>
            </a:extLst>
          </p:cNvPr>
          <p:cNvSpPr/>
          <p:nvPr/>
        </p:nvSpPr>
        <p:spPr>
          <a:xfrm>
            <a:off x="4294649" y="5764742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5D0AC02-058B-F64B-BBD8-A6996F5065BF}"/>
              </a:ext>
            </a:extLst>
          </p:cNvPr>
          <p:cNvCxnSpPr>
            <a:cxnSpLocks/>
            <a:stCxn id="71" idx="3"/>
            <a:endCxn id="73" idx="0"/>
          </p:cNvCxnSpPr>
          <p:nvPr/>
        </p:nvCxnSpPr>
        <p:spPr>
          <a:xfrm flipH="1">
            <a:off x="4385454" y="4416893"/>
            <a:ext cx="460961" cy="134784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BBF7F288-9A23-614D-96C6-7B1006A3D057}"/>
              </a:ext>
            </a:extLst>
          </p:cNvPr>
          <p:cNvCxnSpPr>
            <a:cxnSpLocks/>
            <a:stCxn id="73" idx="0"/>
            <a:endCxn id="72" idx="6"/>
          </p:cNvCxnSpPr>
          <p:nvPr/>
        </p:nvCxnSpPr>
        <p:spPr>
          <a:xfrm flipH="1" flipV="1">
            <a:off x="3377900" y="4728283"/>
            <a:ext cx="1007554" cy="103645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val 84">
            <a:extLst>
              <a:ext uri="{FF2B5EF4-FFF2-40B4-BE49-F238E27FC236}">
                <a16:creationId xmlns:a16="http://schemas.microsoft.com/office/drawing/2014/main" id="{D5624ED0-5377-C841-8272-70C857991495}"/>
              </a:ext>
            </a:extLst>
          </p:cNvPr>
          <p:cNvSpPr/>
          <p:nvPr/>
        </p:nvSpPr>
        <p:spPr>
          <a:xfrm>
            <a:off x="2254508" y="428792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329312BA-97CB-9F4F-86ED-6DB01D77047E}"/>
              </a:ext>
            </a:extLst>
          </p:cNvPr>
          <p:cNvSpPr/>
          <p:nvPr/>
        </p:nvSpPr>
        <p:spPr>
          <a:xfrm>
            <a:off x="630979" y="4662833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2003C839-9694-F345-9B9B-E091DCF10067}"/>
              </a:ext>
            </a:extLst>
          </p:cNvPr>
          <p:cNvSpPr/>
          <p:nvPr/>
        </p:nvSpPr>
        <p:spPr>
          <a:xfrm>
            <a:off x="1729338" y="5789118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3C4A5093-855C-E946-8187-82F421D947B6}"/>
              </a:ext>
            </a:extLst>
          </p:cNvPr>
          <p:cNvCxnSpPr>
            <a:cxnSpLocks/>
            <a:stCxn id="85" idx="3"/>
            <a:endCxn id="86" idx="6"/>
          </p:cNvCxnSpPr>
          <p:nvPr/>
        </p:nvCxnSpPr>
        <p:spPr>
          <a:xfrm flipH="1">
            <a:off x="812589" y="4441269"/>
            <a:ext cx="1468515" cy="31139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C3B3BC8A-CE6E-6E4D-8D26-76C8E0EC5F5A}"/>
              </a:ext>
            </a:extLst>
          </p:cNvPr>
          <p:cNvCxnSpPr>
            <a:stCxn id="85" idx="3"/>
            <a:endCxn id="87" idx="0"/>
          </p:cNvCxnSpPr>
          <p:nvPr/>
        </p:nvCxnSpPr>
        <p:spPr>
          <a:xfrm flipH="1">
            <a:off x="1820143" y="4441269"/>
            <a:ext cx="460961" cy="134784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82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7" grpId="0" animBg="1"/>
      <p:bldP spid="59" grpId="0" animBg="1"/>
      <p:bldP spid="71" grpId="0" animBg="1"/>
      <p:bldP spid="72" grpId="0" animBg="1"/>
      <p:bldP spid="73" grpId="0" animBg="1"/>
      <p:bldP spid="85" grpId="0" animBg="1"/>
      <p:bldP spid="86" grpId="0" animBg="1"/>
      <p:bldP spid="87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Spanning Trees of a (Multi)-Graph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Pick a random tree?</a:t>
            </a:r>
          </a:p>
        </p:txBody>
      </p:sp>
      <p:sp>
        <p:nvSpPr>
          <p:cNvPr id="4" name="Oval 3"/>
          <p:cNvSpPr/>
          <p:nvPr/>
        </p:nvSpPr>
        <p:spPr>
          <a:xfrm>
            <a:off x="2252179" y="1637519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28650" y="2012425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727009" y="3138710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8" name="Straight Connector 7"/>
          <p:cNvCxnSpPr>
            <a:cxnSpLocks/>
            <a:stCxn id="4" idx="3"/>
            <a:endCxn id="5" idx="6"/>
          </p:cNvCxnSpPr>
          <p:nvPr/>
        </p:nvCxnSpPr>
        <p:spPr>
          <a:xfrm flipH="1">
            <a:off x="810260" y="1790861"/>
            <a:ext cx="1468515" cy="31139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4" idx="3"/>
            <a:endCxn id="6" idx="0"/>
          </p:cNvCxnSpPr>
          <p:nvPr/>
        </p:nvCxnSpPr>
        <p:spPr>
          <a:xfrm flipH="1">
            <a:off x="1817814" y="1790861"/>
            <a:ext cx="460961" cy="134784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  <a:stCxn id="6" idx="0"/>
            <a:endCxn id="5" idx="6"/>
          </p:cNvCxnSpPr>
          <p:nvPr/>
        </p:nvCxnSpPr>
        <p:spPr>
          <a:xfrm flipH="1" flipV="1">
            <a:off x="810260" y="2102251"/>
            <a:ext cx="1007554" cy="103645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F987D9A-B9A9-274A-A07D-E3B96273A9E6}"/>
              </a:ext>
            </a:extLst>
          </p:cNvPr>
          <p:cNvCxnSpPr>
            <a:cxnSpLocks/>
            <a:stCxn id="6" idx="3"/>
            <a:endCxn id="5" idx="3"/>
          </p:cNvCxnSpPr>
          <p:nvPr/>
        </p:nvCxnSpPr>
        <p:spPr>
          <a:xfrm flipH="1" flipV="1">
            <a:off x="655246" y="2165767"/>
            <a:ext cx="1098359" cy="112628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5A95B008-33F4-5946-A972-0731B066E1F4}"/>
              </a:ext>
            </a:extLst>
          </p:cNvPr>
          <p:cNvSpPr/>
          <p:nvPr/>
        </p:nvSpPr>
        <p:spPr>
          <a:xfrm>
            <a:off x="4819819" y="1637519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7DEF8622-FD15-AE4F-BAC3-A21E1A5F518B}"/>
              </a:ext>
            </a:extLst>
          </p:cNvPr>
          <p:cNvSpPr/>
          <p:nvPr/>
        </p:nvSpPr>
        <p:spPr>
          <a:xfrm>
            <a:off x="3196290" y="2012425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697BEED3-4A09-2B4B-88E8-2C7F59402A4C}"/>
              </a:ext>
            </a:extLst>
          </p:cNvPr>
          <p:cNvSpPr/>
          <p:nvPr/>
        </p:nvSpPr>
        <p:spPr>
          <a:xfrm>
            <a:off x="4294649" y="3138710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6BCB234E-DABE-FE48-9CEE-EDA1D0EC5289}"/>
              </a:ext>
            </a:extLst>
          </p:cNvPr>
          <p:cNvCxnSpPr>
            <a:cxnSpLocks/>
            <a:stCxn id="54" idx="3"/>
            <a:endCxn id="57" idx="6"/>
          </p:cNvCxnSpPr>
          <p:nvPr/>
        </p:nvCxnSpPr>
        <p:spPr>
          <a:xfrm flipH="1">
            <a:off x="3377900" y="1790861"/>
            <a:ext cx="1468515" cy="31139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DF0DF73B-B8CA-F546-B07D-1C2FD57D9F07}"/>
              </a:ext>
            </a:extLst>
          </p:cNvPr>
          <p:cNvCxnSpPr>
            <a:cxnSpLocks/>
            <a:stCxn id="59" idx="0"/>
            <a:endCxn id="57" idx="6"/>
          </p:cNvCxnSpPr>
          <p:nvPr/>
        </p:nvCxnSpPr>
        <p:spPr>
          <a:xfrm flipH="1" flipV="1">
            <a:off x="3377900" y="2102251"/>
            <a:ext cx="1007554" cy="103645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201927D-24DD-F64C-A3A0-0690864DC525}"/>
              </a:ext>
            </a:extLst>
          </p:cNvPr>
          <p:cNvCxnSpPr>
            <a:cxnSpLocks/>
            <a:stCxn id="59" idx="3"/>
            <a:endCxn id="57" idx="3"/>
          </p:cNvCxnSpPr>
          <p:nvPr/>
        </p:nvCxnSpPr>
        <p:spPr>
          <a:xfrm flipH="1" flipV="1">
            <a:off x="3222886" y="2165767"/>
            <a:ext cx="1098359" cy="1126285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>
            <a:extLst>
              <a:ext uri="{FF2B5EF4-FFF2-40B4-BE49-F238E27FC236}">
                <a16:creationId xmlns:a16="http://schemas.microsoft.com/office/drawing/2014/main" id="{A904D5DF-D8D6-2743-9FA8-CF1231541974}"/>
              </a:ext>
            </a:extLst>
          </p:cNvPr>
          <p:cNvSpPr/>
          <p:nvPr/>
        </p:nvSpPr>
        <p:spPr>
          <a:xfrm>
            <a:off x="7540144" y="1637519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80435511-2DB6-F24F-82B1-3A8836DE7EE5}"/>
              </a:ext>
            </a:extLst>
          </p:cNvPr>
          <p:cNvSpPr/>
          <p:nvPr/>
        </p:nvSpPr>
        <p:spPr>
          <a:xfrm>
            <a:off x="5916615" y="2012425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7AED6B2E-EA72-BD47-8EA0-D93DD8DFCBB4}"/>
              </a:ext>
            </a:extLst>
          </p:cNvPr>
          <p:cNvSpPr/>
          <p:nvPr/>
        </p:nvSpPr>
        <p:spPr>
          <a:xfrm>
            <a:off x="7014974" y="3138710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7E0B66A-9FBF-0246-AD9F-B90FF562EE6C}"/>
              </a:ext>
            </a:extLst>
          </p:cNvPr>
          <p:cNvCxnSpPr>
            <a:cxnSpLocks/>
            <a:stCxn id="64" idx="3"/>
            <a:endCxn id="65" idx="6"/>
          </p:cNvCxnSpPr>
          <p:nvPr/>
        </p:nvCxnSpPr>
        <p:spPr>
          <a:xfrm flipH="1">
            <a:off x="6098225" y="1790861"/>
            <a:ext cx="1468515" cy="31139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B02F3205-DD71-3849-BE1E-F1B6433E8407}"/>
              </a:ext>
            </a:extLst>
          </p:cNvPr>
          <p:cNvCxnSpPr>
            <a:cxnSpLocks/>
            <a:stCxn id="66" idx="0"/>
            <a:endCxn id="65" idx="6"/>
          </p:cNvCxnSpPr>
          <p:nvPr/>
        </p:nvCxnSpPr>
        <p:spPr>
          <a:xfrm flipH="1" flipV="1">
            <a:off x="6098225" y="2102251"/>
            <a:ext cx="1007554" cy="1036459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35F25D8B-7593-894F-9B90-625467A37D10}"/>
              </a:ext>
            </a:extLst>
          </p:cNvPr>
          <p:cNvCxnSpPr>
            <a:cxnSpLocks/>
            <a:stCxn id="66" idx="3"/>
            <a:endCxn id="65" idx="3"/>
          </p:cNvCxnSpPr>
          <p:nvPr/>
        </p:nvCxnSpPr>
        <p:spPr>
          <a:xfrm flipH="1" flipV="1">
            <a:off x="5943211" y="2165767"/>
            <a:ext cx="1098359" cy="112628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id="{F976A50B-7F32-4747-A1A3-0A9CF9E270BB}"/>
              </a:ext>
            </a:extLst>
          </p:cNvPr>
          <p:cNvSpPr/>
          <p:nvPr/>
        </p:nvSpPr>
        <p:spPr>
          <a:xfrm>
            <a:off x="4819819" y="4263551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A9E5A5F0-71E4-7741-9C62-0794D5D26E74}"/>
              </a:ext>
            </a:extLst>
          </p:cNvPr>
          <p:cNvSpPr/>
          <p:nvPr/>
        </p:nvSpPr>
        <p:spPr>
          <a:xfrm>
            <a:off x="3196290" y="463845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9252BAB5-6446-0049-94A7-7EFAD48DC68F}"/>
              </a:ext>
            </a:extLst>
          </p:cNvPr>
          <p:cNvSpPr/>
          <p:nvPr/>
        </p:nvSpPr>
        <p:spPr>
          <a:xfrm>
            <a:off x="4294649" y="5764742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5D0AC02-058B-F64B-BBD8-A6996F5065BF}"/>
              </a:ext>
            </a:extLst>
          </p:cNvPr>
          <p:cNvCxnSpPr>
            <a:cxnSpLocks/>
            <a:stCxn id="71" idx="3"/>
            <a:endCxn id="73" idx="0"/>
          </p:cNvCxnSpPr>
          <p:nvPr/>
        </p:nvCxnSpPr>
        <p:spPr>
          <a:xfrm flipH="1">
            <a:off x="4385454" y="4416893"/>
            <a:ext cx="460961" cy="134784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BBF7F288-9A23-614D-96C6-7B1006A3D057}"/>
              </a:ext>
            </a:extLst>
          </p:cNvPr>
          <p:cNvCxnSpPr>
            <a:cxnSpLocks/>
            <a:stCxn id="73" idx="0"/>
            <a:endCxn id="72" idx="6"/>
          </p:cNvCxnSpPr>
          <p:nvPr/>
        </p:nvCxnSpPr>
        <p:spPr>
          <a:xfrm flipH="1" flipV="1">
            <a:off x="3377900" y="4728283"/>
            <a:ext cx="1007554" cy="1036459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E62EA355-4860-554F-BD0E-BB9F42772790}"/>
              </a:ext>
            </a:extLst>
          </p:cNvPr>
          <p:cNvCxnSpPr>
            <a:cxnSpLocks/>
            <a:stCxn id="73" idx="3"/>
            <a:endCxn id="72" idx="3"/>
          </p:cNvCxnSpPr>
          <p:nvPr/>
        </p:nvCxnSpPr>
        <p:spPr>
          <a:xfrm flipH="1" flipV="1">
            <a:off x="3222886" y="4791799"/>
            <a:ext cx="1098359" cy="112628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77">
            <a:extLst>
              <a:ext uri="{FF2B5EF4-FFF2-40B4-BE49-F238E27FC236}">
                <a16:creationId xmlns:a16="http://schemas.microsoft.com/office/drawing/2014/main" id="{922E3120-114E-1D44-AF70-FEE78E996860}"/>
              </a:ext>
            </a:extLst>
          </p:cNvPr>
          <p:cNvSpPr/>
          <p:nvPr/>
        </p:nvSpPr>
        <p:spPr>
          <a:xfrm>
            <a:off x="7540144" y="4290039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B28554A3-37DA-2643-8A69-DAFFE7C3407B}"/>
              </a:ext>
            </a:extLst>
          </p:cNvPr>
          <p:cNvSpPr/>
          <p:nvPr/>
        </p:nvSpPr>
        <p:spPr>
          <a:xfrm>
            <a:off x="5916615" y="4664945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61E1A372-7A5B-5043-86BB-75B33F827135}"/>
              </a:ext>
            </a:extLst>
          </p:cNvPr>
          <p:cNvSpPr/>
          <p:nvPr/>
        </p:nvSpPr>
        <p:spPr>
          <a:xfrm>
            <a:off x="7014974" y="5791230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21970CAA-BDCC-C646-98E1-C2B006311EF7}"/>
              </a:ext>
            </a:extLst>
          </p:cNvPr>
          <p:cNvCxnSpPr>
            <a:cxnSpLocks/>
            <a:stCxn id="78" idx="3"/>
            <a:endCxn id="80" idx="0"/>
          </p:cNvCxnSpPr>
          <p:nvPr/>
        </p:nvCxnSpPr>
        <p:spPr>
          <a:xfrm flipH="1">
            <a:off x="7105779" y="4443381"/>
            <a:ext cx="460961" cy="134784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58C06D24-D9BE-BB4D-AE27-AAB2178423C4}"/>
              </a:ext>
            </a:extLst>
          </p:cNvPr>
          <p:cNvCxnSpPr>
            <a:cxnSpLocks/>
            <a:stCxn id="80" idx="0"/>
            <a:endCxn id="79" idx="6"/>
          </p:cNvCxnSpPr>
          <p:nvPr/>
        </p:nvCxnSpPr>
        <p:spPr>
          <a:xfrm flipH="1" flipV="1">
            <a:off x="6098225" y="4754771"/>
            <a:ext cx="1007554" cy="103645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20B746BB-6772-D44F-B128-86A245775CD8}"/>
              </a:ext>
            </a:extLst>
          </p:cNvPr>
          <p:cNvCxnSpPr>
            <a:cxnSpLocks/>
            <a:stCxn id="80" idx="3"/>
            <a:endCxn id="79" idx="3"/>
          </p:cNvCxnSpPr>
          <p:nvPr/>
        </p:nvCxnSpPr>
        <p:spPr>
          <a:xfrm flipH="1" flipV="1">
            <a:off x="5943211" y="4818287"/>
            <a:ext cx="1098359" cy="1126285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val 84">
            <a:extLst>
              <a:ext uri="{FF2B5EF4-FFF2-40B4-BE49-F238E27FC236}">
                <a16:creationId xmlns:a16="http://schemas.microsoft.com/office/drawing/2014/main" id="{D5624ED0-5377-C841-8272-70C857991495}"/>
              </a:ext>
            </a:extLst>
          </p:cNvPr>
          <p:cNvSpPr/>
          <p:nvPr/>
        </p:nvSpPr>
        <p:spPr>
          <a:xfrm>
            <a:off x="2254508" y="428792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329312BA-97CB-9F4F-86ED-6DB01D77047E}"/>
              </a:ext>
            </a:extLst>
          </p:cNvPr>
          <p:cNvSpPr/>
          <p:nvPr/>
        </p:nvSpPr>
        <p:spPr>
          <a:xfrm>
            <a:off x="630979" y="4662833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2003C839-9694-F345-9B9B-E091DCF10067}"/>
              </a:ext>
            </a:extLst>
          </p:cNvPr>
          <p:cNvSpPr/>
          <p:nvPr/>
        </p:nvSpPr>
        <p:spPr>
          <a:xfrm>
            <a:off x="1729338" y="5789118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3C4A5093-855C-E946-8187-82F421D947B6}"/>
              </a:ext>
            </a:extLst>
          </p:cNvPr>
          <p:cNvCxnSpPr>
            <a:cxnSpLocks/>
            <a:stCxn id="85" idx="3"/>
            <a:endCxn id="86" idx="6"/>
          </p:cNvCxnSpPr>
          <p:nvPr/>
        </p:nvCxnSpPr>
        <p:spPr>
          <a:xfrm flipH="1">
            <a:off x="812589" y="4441269"/>
            <a:ext cx="1468515" cy="31139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C3B3BC8A-CE6E-6E4D-8D26-76C8E0EC5F5A}"/>
              </a:ext>
            </a:extLst>
          </p:cNvPr>
          <p:cNvCxnSpPr>
            <a:stCxn id="85" idx="3"/>
            <a:endCxn id="87" idx="0"/>
          </p:cNvCxnSpPr>
          <p:nvPr/>
        </p:nvCxnSpPr>
        <p:spPr>
          <a:xfrm flipH="1">
            <a:off x="1820143" y="4441269"/>
            <a:ext cx="460961" cy="134784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04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7" grpId="0" animBg="1"/>
      <p:bldP spid="59" grpId="0" animBg="1"/>
      <p:bldP spid="64" grpId="0" animBg="1"/>
      <p:bldP spid="65" grpId="0" animBg="1"/>
      <p:bldP spid="66" grpId="0" animBg="1"/>
      <p:bldP spid="71" grpId="0" animBg="1"/>
      <p:bldP spid="72" grpId="0" animBg="1"/>
      <p:bldP spid="73" grpId="0" animBg="1"/>
      <p:bldP spid="78" grpId="0" animBg="1"/>
      <p:bldP spid="79" grpId="0" animBg="1"/>
      <p:bldP spid="80" grpId="0" animBg="1"/>
      <p:bldP spid="85" grpId="0" animBg="1"/>
      <p:bldP spid="86" grpId="0" animBg="1"/>
      <p:bldP spid="87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00489-56DC-2541-A83A-2011C4707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793"/>
            <a:ext cx="7886700" cy="1325563"/>
          </a:xfrm>
        </p:spPr>
        <p:txBody>
          <a:bodyPr/>
          <a:lstStyle/>
          <a:p>
            <a:r>
              <a:rPr lang="en-US" dirty="0"/>
              <a:t>Random Spanning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3CCE79-6E7A-E847-9CF9-2896C84991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106327"/>
                <a:ext cx="8595209" cy="6152601"/>
              </a:xfrm>
            </p:spPr>
            <p:txBody>
              <a:bodyPr/>
              <a:lstStyle/>
              <a:p>
                <a:r>
                  <a:rPr lang="en-US" b="1" dirty="0"/>
                  <a:t>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b="1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b="1" dirty="0"/>
                  <a:t>Tree distribution</a:t>
                </a:r>
              </a:p>
              <a:p>
                <a:endParaRPr lang="en-US" dirty="0"/>
              </a:p>
              <a:p>
                <a:endParaRPr lang="en-US" b="1" dirty="0"/>
              </a:p>
              <a:p>
                <a:r>
                  <a:rPr lang="en-US" dirty="0"/>
                  <a:t>Marginal probability of edge: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𝑒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‖"/>
                        <m:endChr m:val="‖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𝑳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d>
                  </m:oMath>
                </a14:m>
                <a:endParaRPr lang="en-US" b="1" dirty="0"/>
              </a:p>
              <a:p>
                <a:endParaRPr lang="en-US" b="1" dirty="0"/>
              </a:p>
              <a:p>
                <a:r>
                  <a:rPr lang="en-US" dirty="0"/>
                  <a:t>Similar to </a:t>
                </a:r>
                <a:r>
                  <a:rPr lang="en-US" dirty="0" err="1"/>
                  <a:t>sparsification</a:t>
                </a:r>
                <a:r>
                  <a:rPr lang="en-US" dirty="0"/>
                  <a:t>?!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3CCE79-6E7A-E847-9CF9-2896C84991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106327"/>
                <a:ext cx="8595209" cy="6152601"/>
              </a:xfrm>
              <a:blipFill>
                <a:blip r:embed="rId3"/>
                <a:stretch>
                  <a:fillRect l="-1327" t="-1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47E6B28B-2896-EA48-A094-34DC7023B976}"/>
              </a:ext>
            </a:extLst>
          </p:cNvPr>
          <p:cNvSpPr/>
          <p:nvPr/>
        </p:nvSpPr>
        <p:spPr>
          <a:xfrm>
            <a:off x="4186576" y="2196009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2EA17D6-95D7-994B-B294-38AB4697F4F4}"/>
              </a:ext>
            </a:extLst>
          </p:cNvPr>
          <p:cNvSpPr/>
          <p:nvPr/>
        </p:nvSpPr>
        <p:spPr>
          <a:xfrm>
            <a:off x="2596717" y="2192583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4EA4F5B-6B56-524E-BD65-3A9C55CBF308}"/>
              </a:ext>
            </a:extLst>
          </p:cNvPr>
          <p:cNvSpPr/>
          <p:nvPr/>
        </p:nvSpPr>
        <p:spPr>
          <a:xfrm>
            <a:off x="3391646" y="3022949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D886B4B-256C-7F4A-9EA1-1797AB947523}"/>
              </a:ext>
            </a:extLst>
          </p:cNvPr>
          <p:cNvCxnSpPr>
            <a:cxnSpLocks/>
            <a:stCxn id="10" idx="3"/>
            <a:endCxn id="12" idx="7"/>
          </p:cNvCxnSpPr>
          <p:nvPr/>
        </p:nvCxnSpPr>
        <p:spPr>
          <a:xfrm flipH="1">
            <a:off x="3546660" y="2349351"/>
            <a:ext cx="666512" cy="69990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573C06-1B9B-BC46-BA53-8FA17CFBCF1C}"/>
              </a:ext>
            </a:extLst>
          </p:cNvPr>
          <p:cNvCxnSpPr>
            <a:cxnSpLocks/>
            <a:stCxn id="12" idx="1"/>
            <a:endCxn id="11" idx="5"/>
          </p:cNvCxnSpPr>
          <p:nvPr/>
        </p:nvCxnSpPr>
        <p:spPr>
          <a:xfrm flipH="1" flipV="1">
            <a:off x="2751731" y="2345925"/>
            <a:ext cx="666511" cy="70333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AA11D184-9DB5-9748-830F-891ABBCC80BA}"/>
              </a:ext>
            </a:extLst>
          </p:cNvPr>
          <p:cNvSpPr/>
          <p:nvPr/>
        </p:nvSpPr>
        <p:spPr>
          <a:xfrm>
            <a:off x="3391646" y="140043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865028B-0587-1546-9E79-B18CA6965851}"/>
              </a:ext>
            </a:extLst>
          </p:cNvPr>
          <p:cNvCxnSpPr>
            <a:cxnSpLocks/>
            <a:stCxn id="12" idx="0"/>
            <a:endCxn id="19" idx="4"/>
          </p:cNvCxnSpPr>
          <p:nvPr/>
        </p:nvCxnSpPr>
        <p:spPr>
          <a:xfrm flipV="1">
            <a:off x="3482451" y="1580088"/>
            <a:ext cx="0" cy="144286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2BCD4D0-2504-AB40-A586-B9FD1C47E0B6}"/>
              </a:ext>
            </a:extLst>
          </p:cNvPr>
          <p:cNvCxnSpPr>
            <a:cxnSpLocks/>
            <a:stCxn id="10" idx="1"/>
            <a:endCxn id="19" idx="5"/>
          </p:cNvCxnSpPr>
          <p:nvPr/>
        </p:nvCxnSpPr>
        <p:spPr>
          <a:xfrm flipH="1" flipV="1">
            <a:off x="3546660" y="1553779"/>
            <a:ext cx="666512" cy="66853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>
            <a:extLst>
              <a:ext uri="{FF2B5EF4-FFF2-40B4-BE49-F238E27FC236}">
                <a16:creationId xmlns:a16="http://schemas.microsoft.com/office/drawing/2014/main" id="{5C758F91-BFCB-FF47-8AB1-2B90A75F11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0591" y="3645962"/>
            <a:ext cx="6663267" cy="100631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8357077-C7E5-454C-A4D1-31B68786574D}"/>
              </a:ext>
            </a:extLst>
          </p:cNvPr>
          <p:cNvCxnSpPr>
            <a:cxnSpLocks/>
            <a:stCxn id="11" idx="7"/>
            <a:endCxn id="19" idx="3"/>
          </p:cNvCxnSpPr>
          <p:nvPr/>
        </p:nvCxnSpPr>
        <p:spPr>
          <a:xfrm flipV="1">
            <a:off x="2751731" y="1553779"/>
            <a:ext cx="666511" cy="66511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51056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00489-56DC-2541-A83A-2011C4707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793"/>
            <a:ext cx="7886700" cy="1325563"/>
          </a:xfrm>
        </p:spPr>
        <p:txBody>
          <a:bodyPr/>
          <a:lstStyle/>
          <a:p>
            <a:r>
              <a:rPr lang="en-US" dirty="0"/>
              <a:t>Random Spanning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3CCE79-6E7A-E847-9CF9-2896C84991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106327"/>
                <a:ext cx="8595209" cy="6152601"/>
              </a:xfrm>
            </p:spPr>
            <p:txBody>
              <a:bodyPr/>
              <a:lstStyle/>
              <a:p>
                <a:r>
                  <a:rPr lang="en-US" b="1" dirty="0"/>
                  <a:t>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b="1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b="1" dirty="0"/>
                  <a:t>Tree distribution</a:t>
                </a:r>
              </a:p>
              <a:p>
                <a:endParaRPr lang="en-US" dirty="0"/>
              </a:p>
              <a:p>
                <a:endParaRPr lang="en-US" b="1" dirty="0"/>
              </a:p>
              <a:p>
                <a:r>
                  <a:rPr lang="en-US" dirty="0"/>
                  <a:t>Marginal probability of edge: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𝑒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‖"/>
                        <m:endChr m:val="‖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𝑳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d>
                  </m:oMath>
                </a14:m>
                <a:endParaRPr lang="en-US" b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b="1" dirty="0"/>
                  <a:t> </a:t>
                </a:r>
              </a:p>
              <a:p>
                <a:r>
                  <a:rPr lang="en-US" dirty="0"/>
                  <a:t>Consider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𝑒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		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3CCE79-6E7A-E847-9CF9-2896C84991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106327"/>
                <a:ext cx="8595209" cy="6152601"/>
              </a:xfrm>
              <a:blipFill>
                <a:blip r:embed="rId3"/>
                <a:stretch>
                  <a:fillRect l="-1327" t="-1440" b="-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47E6B28B-2896-EA48-A094-34DC7023B976}"/>
              </a:ext>
            </a:extLst>
          </p:cNvPr>
          <p:cNvSpPr/>
          <p:nvPr/>
        </p:nvSpPr>
        <p:spPr>
          <a:xfrm>
            <a:off x="4186576" y="2196009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2EA17D6-95D7-994B-B294-38AB4697F4F4}"/>
              </a:ext>
            </a:extLst>
          </p:cNvPr>
          <p:cNvSpPr/>
          <p:nvPr/>
        </p:nvSpPr>
        <p:spPr>
          <a:xfrm>
            <a:off x="2596717" y="2192583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4EA4F5B-6B56-524E-BD65-3A9C55CBF308}"/>
              </a:ext>
            </a:extLst>
          </p:cNvPr>
          <p:cNvSpPr/>
          <p:nvPr/>
        </p:nvSpPr>
        <p:spPr>
          <a:xfrm>
            <a:off x="3391646" y="3022949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D886B4B-256C-7F4A-9EA1-1797AB947523}"/>
              </a:ext>
            </a:extLst>
          </p:cNvPr>
          <p:cNvCxnSpPr>
            <a:cxnSpLocks/>
            <a:stCxn id="10" idx="3"/>
            <a:endCxn id="12" idx="7"/>
          </p:cNvCxnSpPr>
          <p:nvPr/>
        </p:nvCxnSpPr>
        <p:spPr>
          <a:xfrm flipH="1">
            <a:off x="3546660" y="2349351"/>
            <a:ext cx="666512" cy="69990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573C06-1B9B-BC46-BA53-8FA17CFBCF1C}"/>
              </a:ext>
            </a:extLst>
          </p:cNvPr>
          <p:cNvCxnSpPr>
            <a:cxnSpLocks/>
            <a:stCxn id="12" idx="1"/>
            <a:endCxn id="11" idx="5"/>
          </p:cNvCxnSpPr>
          <p:nvPr/>
        </p:nvCxnSpPr>
        <p:spPr>
          <a:xfrm flipH="1" flipV="1">
            <a:off x="2751731" y="2345925"/>
            <a:ext cx="666511" cy="70333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AA11D184-9DB5-9748-830F-891ABBCC80BA}"/>
              </a:ext>
            </a:extLst>
          </p:cNvPr>
          <p:cNvSpPr/>
          <p:nvPr/>
        </p:nvSpPr>
        <p:spPr>
          <a:xfrm>
            <a:off x="3391646" y="140043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865028B-0587-1546-9E79-B18CA6965851}"/>
              </a:ext>
            </a:extLst>
          </p:cNvPr>
          <p:cNvCxnSpPr>
            <a:cxnSpLocks/>
            <a:stCxn id="12" idx="0"/>
            <a:endCxn id="19" idx="4"/>
          </p:cNvCxnSpPr>
          <p:nvPr/>
        </p:nvCxnSpPr>
        <p:spPr>
          <a:xfrm flipV="1">
            <a:off x="3482451" y="1580088"/>
            <a:ext cx="0" cy="144286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2BCD4D0-2504-AB40-A586-B9FD1C47E0B6}"/>
              </a:ext>
            </a:extLst>
          </p:cNvPr>
          <p:cNvCxnSpPr>
            <a:cxnSpLocks/>
            <a:stCxn id="10" idx="1"/>
            <a:endCxn id="19" idx="5"/>
          </p:cNvCxnSpPr>
          <p:nvPr/>
        </p:nvCxnSpPr>
        <p:spPr>
          <a:xfrm flipH="1" flipV="1">
            <a:off x="3546660" y="1553779"/>
            <a:ext cx="666512" cy="66853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>
            <a:extLst>
              <a:ext uri="{FF2B5EF4-FFF2-40B4-BE49-F238E27FC236}">
                <a16:creationId xmlns:a16="http://schemas.microsoft.com/office/drawing/2014/main" id="{5C758F91-BFCB-FF47-8AB1-2B90A75F11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0591" y="3645962"/>
            <a:ext cx="6663267" cy="100631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8357077-C7E5-454C-A4D1-31B68786574D}"/>
              </a:ext>
            </a:extLst>
          </p:cNvPr>
          <p:cNvCxnSpPr>
            <a:cxnSpLocks/>
            <a:stCxn id="11" idx="7"/>
            <a:endCxn id="19" idx="3"/>
          </p:cNvCxnSpPr>
          <p:nvPr/>
        </p:nvCxnSpPr>
        <p:spPr>
          <a:xfrm flipV="1">
            <a:off x="2751731" y="1553779"/>
            <a:ext cx="666511" cy="66511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37198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29678-99EC-524C-A9DD-11D035B75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Spanning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034286-22D8-3F4D-A993-29FC55488C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Concentration?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0.5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dirty="0"/>
                  <a:t>		?		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≼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dirty="0"/>
                  <a:t>	?		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e>
                    </m:nary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dirty="0"/>
                  <a:t>	,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  <a:p>
                <a:r>
                  <a:rPr lang="en-US" dirty="0"/>
                  <a:t>[Kyng-Song FOCS’18]</a:t>
                </a:r>
              </a:p>
              <a:p>
                <a:r>
                  <a:rPr lang="en-US" dirty="0"/>
                  <a:t>Come see my talk!</a:t>
                </a:r>
              </a:p>
              <a:p>
                <a:r>
                  <a:rPr lang="en-US" dirty="0"/>
                  <a:t>	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034286-22D8-3F4D-A993-29FC55488C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180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C2C0C38F-8F4D-5940-BDE8-C06C73FB6443}"/>
              </a:ext>
            </a:extLst>
          </p:cNvPr>
          <p:cNvSpPr/>
          <p:nvPr/>
        </p:nvSpPr>
        <p:spPr>
          <a:xfrm>
            <a:off x="5204054" y="1767659"/>
            <a:ext cx="6543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NO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BA3414-9552-8041-9F76-9DB3578D6F4D}"/>
              </a:ext>
            </a:extLst>
          </p:cNvPr>
          <p:cNvSpPr/>
          <p:nvPr/>
        </p:nvSpPr>
        <p:spPr>
          <a:xfrm>
            <a:off x="5156954" y="2806824"/>
            <a:ext cx="17772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YES, </a:t>
            </a:r>
            <a:r>
              <a:rPr lang="en-US" sz="2800" dirty="0" err="1"/>
              <a:t>w.h.p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2493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Laplacian Matrices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95650"/>
            <a:ext cx="7886700" cy="5405816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8" name="Oval 27"/>
          <p:cNvSpPr/>
          <p:nvPr/>
        </p:nvSpPr>
        <p:spPr>
          <a:xfrm>
            <a:off x="7472171" y="1431813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5848642" y="1806719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31" name="Straight Connector 30"/>
          <p:cNvCxnSpPr>
            <a:stCxn id="28" idx="2"/>
            <a:endCxn id="29" idx="6"/>
          </p:cNvCxnSpPr>
          <p:nvPr/>
        </p:nvCxnSpPr>
        <p:spPr>
          <a:xfrm flipH="1">
            <a:off x="6030252" y="1521639"/>
            <a:ext cx="1441919" cy="37490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365528" y="1267712"/>
                <a:ext cx="4755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𝑎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5528" y="1267712"/>
                <a:ext cx="475579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654319" y="1031862"/>
                <a:ext cx="4755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𝑏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4319" y="1031862"/>
                <a:ext cx="475579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28112" y="1376356"/>
                <a:ext cx="5028534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/>
                  <a:t>Graph 		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𝐺</m:t>
                    </m:r>
                    <m:r>
                      <a:rPr lang="en-US" sz="2800" b="0" i="1" smtClean="0">
                        <a:latin typeface="Cambria Math" charset="0"/>
                      </a:rPr>
                      <m:t>=(</m:t>
                    </m:r>
                    <m:r>
                      <a:rPr lang="en-US" sz="2800" b="0" i="1" smtClean="0">
                        <a:latin typeface="Cambria Math" charset="0"/>
                      </a:rPr>
                      <m:t>𝑉</m:t>
                    </m:r>
                    <m:r>
                      <a:rPr lang="en-US" sz="2800" b="0" i="1" smtClean="0">
                        <a:latin typeface="Cambria Math" charset="0"/>
                      </a:rPr>
                      <m:t>,</m:t>
                    </m:r>
                    <m:r>
                      <a:rPr lang="en-US" sz="2800" b="0" i="1" smtClean="0">
                        <a:latin typeface="Cambria Math" charset="0"/>
                      </a:rPr>
                      <m:t>𝐸</m:t>
                    </m:r>
                    <m:r>
                      <a:rPr lang="en-US" sz="2800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Edge weights	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𝑤</m:t>
                    </m:r>
                    <m:r>
                      <a:rPr lang="en-US" sz="2800" i="1">
                        <a:latin typeface="Cambria Math" charset="0"/>
                      </a:rPr>
                      <m:t>:</m:t>
                    </m:r>
                    <m:r>
                      <a:rPr lang="en-US" sz="2800" i="1">
                        <a:latin typeface="Cambria Math" charset="0"/>
                      </a:rPr>
                      <m:t>𝐸</m:t>
                    </m:r>
                    <m:r>
                      <a:rPr lang="en-US" sz="2800" i="1">
                        <a:latin typeface="Cambria Math" charset="0"/>
                      </a:rPr>
                      <m:t>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charset="0"/>
                          </a:rPr>
                          <m:t>ℝ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</a:rPr>
                          <m:t>+</m:t>
                        </m:r>
                      </m:sub>
                    </m:sSub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𝑛</m:t>
                    </m:r>
                    <m:r>
                      <a:rPr lang="en-US" sz="2800" b="0" i="1" smtClean="0">
                        <a:latin typeface="Cambria Math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𝑉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𝑚</m:t>
                    </m:r>
                    <m:r>
                      <a:rPr lang="en-US" sz="2800" b="0" i="1" smtClean="0">
                        <a:latin typeface="Cambria Math" charset="0"/>
                      </a:rPr>
                      <m:t>=|</m:t>
                    </m:r>
                    <m:r>
                      <a:rPr lang="en-US" sz="2800" b="0" i="1" smtClean="0">
                        <a:latin typeface="Cambria Math" charset="0"/>
                      </a:rPr>
                      <m:t>𝐸</m:t>
                    </m:r>
                    <m:r>
                      <a:rPr lang="en-US" sz="2800" b="0" i="1" smtClean="0">
                        <a:latin typeface="Cambria Math" charset="0"/>
                      </a:rPr>
                      <m:t>|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112" y="1376356"/>
                <a:ext cx="5028534" cy="1815882"/>
              </a:xfrm>
              <a:prstGeom prst="rect">
                <a:avLst/>
              </a:prstGeom>
              <a:blipFill rotWithShape="0">
                <a:blip r:embed="rId5"/>
                <a:stretch>
                  <a:fillRect l="-2424" t="-3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8" name="Oval 1137"/>
          <p:cNvSpPr/>
          <p:nvPr/>
        </p:nvSpPr>
        <p:spPr>
          <a:xfrm>
            <a:off x="6609424" y="2296385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1139" name="Straight Connector 1138"/>
          <p:cNvCxnSpPr>
            <a:stCxn id="1138" idx="1"/>
            <a:endCxn id="29" idx="5"/>
          </p:cNvCxnSpPr>
          <p:nvPr/>
        </p:nvCxnSpPr>
        <p:spPr>
          <a:xfrm flipH="1" flipV="1">
            <a:off x="6003656" y="1960061"/>
            <a:ext cx="632364" cy="36263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40" name="TextBox 1139"/>
              <p:cNvSpPr txBox="1"/>
              <p:nvPr/>
            </p:nvSpPr>
            <p:spPr>
              <a:xfrm>
                <a:off x="6833765" y="2191214"/>
                <a:ext cx="4429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𝑐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40" name="TextBox 1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765" y="2191214"/>
                <a:ext cx="442942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41" name="Straight Connector 1140"/>
          <p:cNvCxnSpPr>
            <a:stCxn id="1138" idx="7"/>
            <a:endCxn id="28" idx="3"/>
          </p:cNvCxnSpPr>
          <p:nvPr/>
        </p:nvCxnSpPr>
        <p:spPr>
          <a:xfrm flipV="1">
            <a:off x="6764438" y="1585155"/>
            <a:ext cx="734329" cy="73753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1" name="TextBox 1150"/>
              <p:cNvSpPr txBox="1"/>
              <p:nvPr/>
            </p:nvSpPr>
            <p:spPr>
              <a:xfrm>
                <a:off x="628112" y="3088637"/>
                <a:ext cx="47374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charset="0"/>
                      </a:rPr>
                      <m:t>𝑛</m:t>
                    </m:r>
                    <m:r>
                      <a:rPr lang="en-US" sz="2800" b="0" i="1" smtClean="0">
                        <a:latin typeface="Cambria Math" charset="0"/>
                      </a:rPr>
                      <m:t>×</m:t>
                    </m:r>
                    <m:r>
                      <a:rPr lang="en-US" sz="2800" b="0" i="1" smtClean="0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sz="2800" dirty="0"/>
                  <a:t> matrix</a:t>
                </a:r>
              </a:p>
            </p:txBody>
          </p:sp>
        </mc:Choice>
        <mc:Fallback xmlns="">
          <p:sp>
            <p:nvSpPr>
              <p:cNvPr id="1151" name="TextBox 1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112" y="3088637"/>
                <a:ext cx="4737416" cy="523220"/>
              </a:xfrm>
              <a:prstGeom prst="rect">
                <a:avLst/>
              </a:prstGeom>
              <a:blipFill rotWithShape="0">
                <a:blip r:embed="rId7"/>
                <a:stretch>
                  <a:fillRect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3" name="TextBox 1152"/>
              <p:cNvSpPr txBox="1"/>
              <p:nvPr/>
            </p:nvSpPr>
            <p:spPr>
              <a:xfrm>
                <a:off x="5839262" y="2875876"/>
                <a:ext cx="1823897" cy="1137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𝐿</m:t>
                      </m:r>
                      <m:r>
                        <a:rPr lang="en-US" sz="2800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𝑒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∈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𝐸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𝑒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53" name="TextBox 11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262" y="2875876"/>
                <a:ext cx="1823897" cy="113787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736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1" grpId="0"/>
      <p:bldP spid="1153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49605-257F-2741-BEF1-8F8254189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Sometimes You Get a Martingale for Free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C6B5EE-6CC7-3A48-97AC-CC2F9C0665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315660"/>
                <a:ext cx="8432223" cy="5405816"/>
              </a:xfrm>
            </p:spPr>
            <p:txBody>
              <a:bodyPr/>
              <a:lstStyle/>
              <a:p>
                <a:r>
                  <a:rPr lang="en-US" dirty="0"/>
                  <a:t>Random variables	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Prove concentration for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i="1" dirty="0">
                  <a:latin typeface="Cambria Math" charset="0"/>
                </a:endParaRPr>
              </a:p>
              <a:p>
                <a:endParaRPr lang="en-US" i="1" dirty="0">
                  <a:latin typeface="Cambria Math" charset="0"/>
                </a:endParaRPr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``stable” under small changes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i="1" dirty="0">
                    <a:latin typeface="Cambria Math" charset="0"/>
                  </a:rPr>
                  <a:t> 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C6B5EE-6CC7-3A48-97AC-CC2F9C0665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15660"/>
                <a:ext cx="8432223" cy="5405816"/>
              </a:xfrm>
              <a:blipFill>
                <a:blip r:embed="rId3"/>
                <a:stretch>
                  <a:fillRect l="-1353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7437145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49605-257F-2741-BEF1-8F8254189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Doob</a:t>
            </a:r>
            <a:r>
              <a:rPr lang="en-US" dirty="0"/>
              <a:t> Martingales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C6B5EE-6CC7-3A48-97AC-CC2F9C0665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315659"/>
                <a:ext cx="8788483" cy="577390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Random variables	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	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  <a:p>
                <a:r>
                  <a:rPr lang="en-US" dirty="0"/>
                  <a:t>Prove concentration for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i="1" dirty="0">
                  <a:latin typeface="Cambria Math" charset="0"/>
                </a:endParaRPr>
              </a:p>
              <a:p>
                <a:endParaRPr lang="en-US" i="1" dirty="0">
                  <a:latin typeface="Cambria Math" charset="0"/>
                </a:endParaRPr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``stable” under small changes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Pick outcome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/>
                  <a:t>  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	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	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C6B5EE-6CC7-3A48-97AC-CC2F9C0665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15659"/>
                <a:ext cx="8788483" cy="5773909"/>
              </a:xfrm>
              <a:blipFill>
                <a:blip r:embed="rId3"/>
                <a:stretch>
                  <a:fillRect l="-1297" t="-1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B21A0A0-3B1D-8842-8E0D-85607A67361A}"/>
              </a:ext>
            </a:extLst>
          </p:cNvPr>
          <p:cNvSpPr/>
          <p:nvPr/>
        </p:nvSpPr>
        <p:spPr>
          <a:xfrm>
            <a:off x="7176530" y="1264859"/>
            <a:ext cx="18197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NOT </a:t>
            </a:r>
            <a:r>
              <a:rPr lang="en-US" sz="2800" dirty="0" err="1">
                <a:solidFill>
                  <a:srgbClr val="FF0000"/>
                </a:solidFill>
              </a:rPr>
              <a:t>indep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endParaRPr lang="en-US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C3807F-F6CB-6E46-9E1B-1DD276783A96}"/>
              </a:ext>
            </a:extLst>
          </p:cNvPr>
          <p:cNvSpPr/>
          <p:nvPr/>
        </p:nvSpPr>
        <p:spPr>
          <a:xfrm>
            <a:off x="3352800" y="4851400"/>
            <a:ext cx="4305300" cy="55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8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49605-257F-2741-BEF1-8F8254189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Doob</a:t>
            </a:r>
            <a:r>
              <a:rPr lang="en-US" dirty="0"/>
              <a:t> Martingales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C6B5EE-6CC7-3A48-97AC-CC2F9C0665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315659"/>
                <a:ext cx="8788483" cy="57739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/>
                  <a:t>  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	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	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endParaRPr lang="en-US" sz="1000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sSub>
                      <m:sSub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charset="0"/>
                          </a:rPr>
                          <m:t>𝔼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)|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m:rPr>
                        <m:nor/>
                      </m:rP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</a:p>
              <a:p>
                <a:endParaRPr lang="en-US" sz="10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prev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steps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		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C6B5EE-6CC7-3A48-97AC-CC2F9C0665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15659"/>
                <a:ext cx="8788483" cy="5773909"/>
              </a:xfrm>
              <a:blipFill>
                <a:blip r:embed="rId3"/>
                <a:stretch>
                  <a:fillRect l="-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FE95638-61E4-1443-AF7D-AE6014BB835C}"/>
                  </a:ext>
                </a:extLst>
              </p:cNvPr>
              <p:cNvSpPr/>
              <p:nvPr/>
            </p:nvSpPr>
            <p:spPr>
              <a:xfrm>
                <a:off x="5326578" y="5785140"/>
                <a:ext cx="3900549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Martingale! Despite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NOT </a:t>
                </a:r>
                <a:r>
                  <a:rPr lang="en-US" sz="2800" dirty="0" err="1">
                    <a:solidFill>
                      <a:srgbClr val="FF0000"/>
                    </a:solidFill>
                  </a:rPr>
                  <a:t>indep</a:t>
                </a:r>
                <a:r>
                  <a:rPr lang="en-US" sz="2800" dirty="0">
                    <a:solidFill>
                      <a:srgbClr val="FF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FE95638-61E4-1443-AF7D-AE6014BB83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6578" y="5785140"/>
                <a:ext cx="3900549" cy="954107"/>
              </a:xfrm>
              <a:prstGeom prst="rect">
                <a:avLst/>
              </a:prstGeom>
              <a:blipFill>
                <a:blip r:embed="rId4"/>
                <a:stretch>
                  <a:fillRect l="-2913" t="-8000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463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3DACF-4E6A-AE4C-97A8-BE283F782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Concentration of Random Spanning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4C6A1F-D56C-0349-9E0F-93BFB0EB51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Random variables	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Positions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edges of random spanning tree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Similar to [Peres-</a:t>
                </a:r>
                <a:r>
                  <a:rPr lang="en-US" dirty="0" err="1"/>
                  <a:t>Pemantle</a:t>
                </a:r>
                <a:r>
                  <a:rPr lang="en-US" dirty="0"/>
                  <a:t> ‘14]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4C6A1F-D56C-0349-9E0F-93BFB0EB51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08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7228400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00489-56DC-2541-A83A-2011C4707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793"/>
            <a:ext cx="7886700" cy="1325563"/>
          </a:xfrm>
        </p:spPr>
        <p:txBody>
          <a:bodyPr/>
          <a:lstStyle/>
          <a:p>
            <a:r>
              <a:rPr lang="en-US" dirty="0"/>
              <a:t>Conditioning Changes Distributions?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CCE79-6E7A-E847-9CF9-2896C8499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06328"/>
            <a:ext cx="7886700" cy="5405816"/>
          </a:xfrm>
        </p:spPr>
        <p:txBody>
          <a:bodyPr/>
          <a:lstStyle/>
          <a:p>
            <a:endParaRPr lang="en-US" b="1" dirty="0"/>
          </a:p>
          <a:p>
            <a:r>
              <a:rPr lang="en-US" b="1" dirty="0"/>
              <a:t>Graph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Tree distribution</a:t>
            </a:r>
          </a:p>
          <a:p>
            <a:r>
              <a:rPr lang="en-US" dirty="0"/>
              <a:t>All </a:t>
            </a:r>
          </a:p>
          <a:p>
            <a:endParaRPr lang="en-US" b="1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7E6B28B-2896-EA48-A094-34DC7023B976}"/>
              </a:ext>
            </a:extLst>
          </p:cNvPr>
          <p:cNvSpPr/>
          <p:nvPr/>
        </p:nvSpPr>
        <p:spPr>
          <a:xfrm>
            <a:off x="4186576" y="2196009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2EA17D6-95D7-994B-B294-38AB4697F4F4}"/>
              </a:ext>
            </a:extLst>
          </p:cNvPr>
          <p:cNvSpPr/>
          <p:nvPr/>
        </p:nvSpPr>
        <p:spPr>
          <a:xfrm>
            <a:off x="2596717" y="2192583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4EA4F5B-6B56-524E-BD65-3A9C55CBF308}"/>
              </a:ext>
            </a:extLst>
          </p:cNvPr>
          <p:cNvSpPr/>
          <p:nvPr/>
        </p:nvSpPr>
        <p:spPr>
          <a:xfrm>
            <a:off x="3391646" y="3022949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D886B4B-256C-7F4A-9EA1-1797AB947523}"/>
              </a:ext>
            </a:extLst>
          </p:cNvPr>
          <p:cNvCxnSpPr>
            <a:cxnSpLocks/>
            <a:stCxn id="10" idx="3"/>
            <a:endCxn id="12" idx="7"/>
          </p:cNvCxnSpPr>
          <p:nvPr/>
        </p:nvCxnSpPr>
        <p:spPr>
          <a:xfrm flipH="1">
            <a:off x="3546660" y="2349351"/>
            <a:ext cx="666512" cy="69990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573C06-1B9B-BC46-BA53-8FA17CFBCF1C}"/>
              </a:ext>
            </a:extLst>
          </p:cNvPr>
          <p:cNvCxnSpPr>
            <a:cxnSpLocks/>
            <a:stCxn id="12" idx="1"/>
            <a:endCxn id="11" idx="5"/>
          </p:cNvCxnSpPr>
          <p:nvPr/>
        </p:nvCxnSpPr>
        <p:spPr>
          <a:xfrm flipH="1" flipV="1">
            <a:off x="2751731" y="2345925"/>
            <a:ext cx="666511" cy="70333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AA11D184-9DB5-9748-830F-891ABBCC80BA}"/>
              </a:ext>
            </a:extLst>
          </p:cNvPr>
          <p:cNvSpPr/>
          <p:nvPr/>
        </p:nvSpPr>
        <p:spPr>
          <a:xfrm>
            <a:off x="3391646" y="140043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865028B-0587-1546-9E79-B18CA6965851}"/>
              </a:ext>
            </a:extLst>
          </p:cNvPr>
          <p:cNvCxnSpPr>
            <a:cxnSpLocks/>
            <a:stCxn id="12" idx="0"/>
            <a:endCxn id="19" idx="4"/>
          </p:cNvCxnSpPr>
          <p:nvPr/>
        </p:nvCxnSpPr>
        <p:spPr>
          <a:xfrm flipV="1">
            <a:off x="3482451" y="1580088"/>
            <a:ext cx="0" cy="144286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2BCD4D0-2504-AB40-A586-B9FD1C47E0B6}"/>
              </a:ext>
            </a:extLst>
          </p:cNvPr>
          <p:cNvCxnSpPr>
            <a:cxnSpLocks/>
            <a:stCxn id="10" idx="1"/>
            <a:endCxn id="19" idx="5"/>
          </p:cNvCxnSpPr>
          <p:nvPr/>
        </p:nvCxnSpPr>
        <p:spPr>
          <a:xfrm flipH="1" flipV="1">
            <a:off x="3546660" y="1553779"/>
            <a:ext cx="666512" cy="66853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>
            <a:extLst>
              <a:ext uri="{FF2B5EF4-FFF2-40B4-BE49-F238E27FC236}">
                <a16:creationId xmlns:a16="http://schemas.microsoft.com/office/drawing/2014/main" id="{5C758F91-BFCB-FF47-8AB1-2B90A75F1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592" y="4078484"/>
            <a:ext cx="6663267" cy="100631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7BF308F-3606-2744-AA51-C0224337926C}"/>
              </a:ext>
            </a:extLst>
          </p:cNvPr>
          <p:cNvSpPr/>
          <p:nvPr/>
        </p:nvSpPr>
        <p:spPr>
          <a:xfrm>
            <a:off x="4942197" y="5056138"/>
            <a:ext cx="2503631" cy="904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A37EF96-6042-C843-A412-BDD19D59B580}"/>
              </a:ext>
            </a:extLst>
          </p:cNvPr>
          <p:cNvCxnSpPr>
            <a:cxnSpLocks/>
            <a:stCxn id="11" idx="7"/>
            <a:endCxn id="19" idx="3"/>
          </p:cNvCxnSpPr>
          <p:nvPr/>
        </p:nvCxnSpPr>
        <p:spPr>
          <a:xfrm flipV="1">
            <a:off x="2751731" y="1553779"/>
            <a:ext cx="666511" cy="66511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798846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00489-56DC-2541-A83A-2011C4707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793"/>
            <a:ext cx="7886700" cy="1325563"/>
          </a:xfrm>
        </p:spPr>
        <p:txBody>
          <a:bodyPr/>
          <a:lstStyle/>
          <a:p>
            <a:r>
              <a:rPr lang="en-US" dirty="0"/>
              <a:t>Conditioning Changes Distributions?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CCE79-6E7A-E847-9CF9-2896C8499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06328"/>
            <a:ext cx="7886700" cy="5405816"/>
          </a:xfrm>
        </p:spPr>
        <p:txBody>
          <a:bodyPr/>
          <a:lstStyle/>
          <a:p>
            <a:endParaRPr lang="en-US" b="1" dirty="0"/>
          </a:p>
          <a:p>
            <a:r>
              <a:rPr lang="en-US" b="1" dirty="0"/>
              <a:t>Graph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Tree distribution</a:t>
            </a:r>
          </a:p>
          <a:p>
            <a:r>
              <a:rPr lang="en-US" dirty="0"/>
              <a:t>All </a:t>
            </a:r>
          </a:p>
          <a:p>
            <a:endParaRPr lang="en-US" b="1" dirty="0"/>
          </a:p>
          <a:p>
            <a:r>
              <a:rPr lang="en-US" dirty="0"/>
              <a:t>Conditional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7E6B28B-2896-EA48-A094-34DC7023B976}"/>
              </a:ext>
            </a:extLst>
          </p:cNvPr>
          <p:cNvSpPr/>
          <p:nvPr/>
        </p:nvSpPr>
        <p:spPr>
          <a:xfrm>
            <a:off x="4186576" y="2196009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2EA17D6-95D7-994B-B294-38AB4697F4F4}"/>
              </a:ext>
            </a:extLst>
          </p:cNvPr>
          <p:cNvSpPr/>
          <p:nvPr/>
        </p:nvSpPr>
        <p:spPr>
          <a:xfrm>
            <a:off x="2596717" y="2192583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4EA4F5B-6B56-524E-BD65-3A9C55CBF308}"/>
              </a:ext>
            </a:extLst>
          </p:cNvPr>
          <p:cNvSpPr/>
          <p:nvPr/>
        </p:nvSpPr>
        <p:spPr>
          <a:xfrm>
            <a:off x="3391646" y="3022949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D886B4B-256C-7F4A-9EA1-1797AB947523}"/>
              </a:ext>
            </a:extLst>
          </p:cNvPr>
          <p:cNvCxnSpPr>
            <a:cxnSpLocks/>
            <a:stCxn id="10" idx="3"/>
            <a:endCxn id="12" idx="7"/>
          </p:cNvCxnSpPr>
          <p:nvPr/>
        </p:nvCxnSpPr>
        <p:spPr>
          <a:xfrm flipH="1">
            <a:off x="3546660" y="2349351"/>
            <a:ext cx="666512" cy="69990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573C06-1B9B-BC46-BA53-8FA17CFBCF1C}"/>
              </a:ext>
            </a:extLst>
          </p:cNvPr>
          <p:cNvCxnSpPr>
            <a:cxnSpLocks/>
            <a:stCxn id="12" idx="1"/>
            <a:endCxn id="11" idx="5"/>
          </p:cNvCxnSpPr>
          <p:nvPr/>
        </p:nvCxnSpPr>
        <p:spPr>
          <a:xfrm flipH="1" flipV="1">
            <a:off x="2751731" y="2345925"/>
            <a:ext cx="666511" cy="70333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AA11D184-9DB5-9748-830F-891ABBCC80BA}"/>
              </a:ext>
            </a:extLst>
          </p:cNvPr>
          <p:cNvSpPr/>
          <p:nvPr/>
        </p:nvSpPr>
        <p:spPr>
          <a:xfrm>
            <a:off x="3391646" y="140043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865028B-0587-1546-9E79-B18CA6965851}"/>
              </a:ext>
            </a:extLst>
          </p:cNvPr>
          <p:cNvCxnSpPr>
            <a:cxnSpLocks/>
            <a:stCxn id="12" idx="0"/>
            <a:endCxn id="19" idx="4"/>
          </p:cNvCxnSpPr>
          <p:nvPr/>
        </p:nvCxnSpPr>
        <p:spPr>
          <a:xfrm flipV="1">
            <a:off x="3482451" y="1580088"/>
            <a:ext cx="0" cy="144286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2BCD4D0-2504-AB40-A586-B9FD1C47E0B6}"/>
              </a:ext>
            </a:extLst>
          </p:cNvPr>
          <p:cNvCxnSpPr>
            <a:cxnSpLocks/>
            <a:stCxn id="10" idx="1"/>
            <a:endCxn id="19" idx="5"/>
          </p:cNvCxnSpPr>
          <p:nvPr/>
        </p:nvCxnSpPr>
        <p:spPr>
          <a:xfrm flipH="1" flipV="1">
            <a:off x="3546660" y="1553779"/>
            <a:ext cx="666512" cy="66853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0D6B7F3-E0A8-2D40-92C7-CBC3E8DF6BA6}"/>
              </a:ext>
            </a:extLst>
          </p:cNvPr>
          <p:cNvCxnSpPr>
            <a:cxnSpLocks/>
            <a:stCxn id="11" idx="7"/>
            <a:endCxn id="19" idx="3"/>
          </p:cNvCxnSpPr>
          <p:nvPr/>
        </p:nvCxnSpPr>
        <p:spPr>
          <a:xfrm flipV="1">
            <a:off x="2751731" y="1553779"/>
            <a:ext cx="666511" cy="6651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>
            <a:extLst>
              <a:ext uri="{FF2B5EF4-FFF2-40B4-BE49-F238E27FC236}">
                <a16:creationId xmlns:a16="http://schemas.microsoft.com/office/drawing/2014/main" id="{5C758F91-BFCB-FF47-8AB1-2B90A75F1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592" y="4078484"/>
            <a:ext cx="6663267" cy="10063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EAB283-7730-A642-9EB0-96AC98170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591" y="5066182"/>
            <a:ext cx="6663267" cy="100631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7BF308F-3606-2744-AA51-C0224337926C}"/>
              </a:ext>
            </a:extLst>
          </p:cNvPr>
          <p:cNvSpPr/>
          <p:nvPr/>
        </p:nvSpPr>
        <p:spPr>
          <a:xfrm>
            <a:off x="4942197" y="5056138"/>
            <a:ext cx="2503631" cy="904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4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5D031-546F-3D47-96B6-00A5C0C99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385E4-9A61-F74F-9530-67F77F1EC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15660"/>
            <a:ext cx="9061615" cy="5405816"/>
          </a:xfrm>
        </p:spPr>
        <p:txBody>
          <a:bodyPr/>
          <a:lstStyle/>
          <a:p>
            <a:r>
              <a:rPr lang="en-US" dirty="0"/>
              <a:t>Matrix martingales: a natural fit for algorithmic analysis </a:t>
            </a:r>
          </a:p>
          <a:p>
            <a:endParaRPr lang="en-US" dirty="0"/>
          </a:p>
          <a:p>
            <a:r>
              <a:rPr lang="en-US" dirty="0"/>
              <a:t>Understanding the Predictable Quadratic Variation is key</a:t>
            </a:r>
          </a:p>
          <a:p>
            <a:endParaRPr lang="en-US" dirty="0"/>
          </a:p>
          <a:p>
            <a:r>
              <a:rPr lang="en-US" dirty="0"/>
              <a:t>Some results using matrix martingales </a:t>
            </a:r>
          </a:p>
          <a:p>
            <a:r>
              <a:rPr lang="en-US" sz="1900" dirty="0"/>
              <a:t>Cohen, </a:t>
            </a:r>
            <a:r>
              <a:rPr lang="en-US" sz="1900" dirty="0" err="1"/>
              <a:t>Musco</a:t>
            </a:r>
            <a:r>
              <a:rPr lang="en-US" sz="1900" dirty="0"/>
              <a:t>, </a:t>
            </a:r>
            <a:r>
              <a:rPr lang="en-US" sz="1900" dirty="0" err="1"/>
              <a:t>Pachocki</a:t>
            </a:r>
            <a:r>
              <a:rPr lang="en-US" sz="1900" dirty="0"/>
              <a:t> ’16 – online row sampling</a:t>
            </a:r>
          </a:p>
          <a:p>
            <a:r>
              <a:rPr lang="en-US" sz="1900" dirty="0"/>
              <a:t>Kyng, Sachdeva ’17 – approximate </a:t>
            </a:r>
            <a:r>
              <a:rPr lang="en-US" sz="1900"/>
              <a:t>Gaussian elimination</a:t>
            </a:r>
            <a:endParaRPr lang="en-US" sz="1900" dirty="0"/>
          </a:p>
          <a:p>
            <a:r>
              <a:rPr lang="en-US" sz="1900" dirty="0"/>
              <a:t>Kyng, Peng, </a:t>
            </a:r>
            <a:r>
              <a:rPr lang="en-US" sz="1900" dirty="0" err="1"/>
              <a:t>Pachocki</a:t>
            </a:r>
            <a:r>
              <a:rPr lang="en-US" sz="1900" dirty="0"/>
              <a:t>, Sachdeva ’17 – semi-streaming graph </a:t>
            </a:r>
            <a:r>
              <a:rPr lang="en-US" sz="1900" dirty="0" err="1"/>
              <a:t>sparsification</a:t>
            </a:r>
            <a:endParaRPr lang="en-US" sz="1900" dirty="0"/>
          </a:p>
          <a:p>
            <a:r>
              <a:rPr lang="en-US" sz="1900" dirty="0"/>
              <a:t>Cohen, </a:t>
            </a:r>
            <a:r>
              <a:rPr lang="en-US" sz="1900" dirty="0" err="1"/>
              <a:t>Kelner</a:t>
            </a:r>
            <a:r>
              <a:rPr lang="en-US" sz="1900" dirty="0"/>
              <a:t>, Kyng, Peebles, Peng, Rao, </a:t>
            </a:r>
            <a:r>
              <a:rPr lang="en-US" sz="1900" dirty="0" err="1"/>
              <a:t>Sidford</a:t>
            </a:r>
            <a:r>
              <a:rPr lang="en-US" sz="1900" dirty="0"/>
              <a:t>  ’18 – solving Directed Laplacian </a:t>
            </a:r>
            <a:r>
              <a:rPr lang="en-US" sz="1900" dirty="0" err="1"/>
              <a:t>eqs</a:t>
            </a:r>
            <a:r>
              <a:rPr lang="en-US" sz="1900" dirty="0"/>
              <a:t>.</a:t>
            </a:r>
          </a:p>
          <a:p>
            <a:r>
              <a:rPr lang="en-US" sz="1900" dirty="0"/>
              <a:t>Kyng, Song ’18 – Matrix Chernoff bound for negatively dependent random variables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326883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Thanks!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7932758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This is really the end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2544158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Older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7898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/>
          <p:cNvCxnSpPr>
            <a:stCxn id="28" idx="2"/>
            <a:endCxn id="29" idx="6"/>
          </p:cNvCxnSpPr>
          <p:nvPr/>
        </p:nvCxnSpPr>
        <p:spPr>
          <a:xfrm flipH="1">
            <a:off x="6030252" y="1521639"/>
            <a:ext cx="1441919" cy="37490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Laplacian Matrices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9884"/>
            <a:ext cx="7886700" cy="5405816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8" name="Oval 27"/>
          <p:cNvSpPr/>
          <p:nvPr/>
        </p:nvSpPr>
        <p:spPr>
          <a:xfrm>
            <a:off x="7472171" y="1431813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5848642" y="1806719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365528" y="1267712"/>
                <a:ext cx="4755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𝑎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5528" y="1267712"/>
                <a:ext cx="475579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654319" y="1031862"/>
                <a:ext cx="4755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𝑏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4319" y="1031862"/>
                <a:ext cx="475579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28112" y="1376356"/>
                <a:ext cx="5028534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/>
                  <a:t>Graph 		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𝐺</m:t>
                    </m:r>
                    <m:r>
                      <a:rPr lang="en-US" sz="2800" b="0" i="1" smtClean="0">
                        <a:latin typeface="Cambria Math" charset="0"/>
                      </a:rPr>
                      <m:t>=(</m:t>
                    </m:r>
                    <m:r>
                      <a:rPr lang="en-US" sz="2800" b="0" i="1" smtClean="0">
                        <a:latin typeface="Cambria Math" charset="0"/>
                      </a:rPr>
                      <m:t>𝑉</m:t>
                    </m:r>
                    <m:r>
                      <a:rPr lang="en-US" sz="2800" b="0" i="1" smtClean="0">
                        <a:latin typeface="Cambria Math" charset="0"/>
                      </a:rPr>
                      <m:t>,</m:t>
                    </m:r>
                    <m:r>
                      <a:rPr lang="en-US" sz="2800" b="0" i="1" smtClean="0">
                        <a:latin typeface="Cambria Math" charset="0"/>
                      </a:rPr>
                      <m:t>𝐸</m:t>
                    </m:r>
                    <m:r>
                      <a:rPr lang="en-US" sz="2800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Edge weights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𝑤</m:t>
                    </m:r>
                    <m:r>
                      <a:rPr lang="en-US" sz="2800" b="0" i="1" smtClean="0">
                        <a:latin typeface="Cambria Math" charset="0"/>
                      </a:rPr>
                      <m:t>:</m:t>
                    </m:r>
                    <m:r>
                      <a:rPr lang="en-US" sz="2800" b="0" i="1" smtClean="0">
                        <a:latin typeface="Cambria Math" charset="0"/>
                      </a:rPr>
                      <m:t>𝐸</m:t>
                    </m:r>
                    <m:r>
                      <a:rPr lang="en-US" sz="2800" b="0" i="1" smtClean="0">
                        <a:latin typeface="Cambria Math" charset="0"/>
                      </a:rPr>
                      <m:t>→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ℝ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</a:rPr>
                          <m:t>+</m:t>
                        </m:r>
                      </m:sub>
                    </m:sSub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𝑛</m:t>
                    </m:r>
                    <m:r>
                      <a:rPr lang="en-US" sz="2800" i="1">
                        <a:latin typeface="Cambria Math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charset="0"/>
                          </a:rPr>
                          <m:t>𝑉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𝑚</m:t>
                    </m:r>
                    <m:r>
                      <a:rPr lang="en-US" sz="2800" i="1">
                        <a:latin typeface="Cambria Math" charset="0"/>
                      </a:rPr>
                      <m:t>=|</m:t>
                    </m:r>
                    <m:r>
                      <a:rPr lang="en-US" sz="2800" i="1">
                        <a:latin typeface="Cambria Math" charset="0"/>
                      </a:rPr>
                      <m:t>𝐸</m:t>
                    </m:r>
                    <m:r>
                      <a:rPr lang="en-US" sz="2800" i="1">
                        <a:latin typeface="Cambria Math" charset="0"/>
                      </a:rPr>
                      <m:t>|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112" y="1376356"/>
                <a:ext cx="5028534" cy="2246769"/>
              </a:xfrm>
              <a:prstGeom prst="rect">
                <a:avLst/>
              </a:prstGeom>
              <a:blipFill rotWithShape="0">
                <a:blip r:embed="rId5"/>
                <a:stretch>
                  <a:fillRect l="-2424" t="-2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8" name="Oval 1137"/>
          <p:cNvSpPr/>
          <p:nvPr/>
        </p:nvSpPr>
        <p:spPr>
          <a:xfrm>
            <a:off x="6609424" y="2296385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1139" name="Straight Connector 1138"/>
          <p:cNvCxnSpPr>
            <a:stCxn id="1138" idx="1"/>
            <a:endCxn id="29" idx="5"/>
          </p:cNvCxnSpPr>
          <p:nvPr/>
        </p:nvCxnSpPr>
        <p:spPr>
          <a:xfrm flipH="1" flipV="1">
            <a:off x="6003656" y="1960061"/>
            <a:ext cx="632364" cy="36263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40" name="TextBox 1139"/>
              <p:cNvSpPr txBox="1"/>
              <p:nvPr/>
            </p:nvSpPr>
            <p:spPr>
              <a:xfrm>
                <a:off x="6833765" y="2191214"/>
                <a:ext cx="4429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𝑐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40" name="TextBox 1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765" y="2191214"/>
                <a:ext cx="442942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41" name="Straight Connector 1140"/>
          <p:cNvCxnSpPr>
            <a:stCxn id="1138" idx="7"/>
            <a:endCxn id="28" idx="3"/>
          </p:cNvCxnSpPr>
          <p:nvPr/>
        </p:nvCxnSpPr>
        <p:spPr>
          <a:xfrm flipV="1">
            <a:off x="6764438" y="1585155"/>
            <a:ext cx="734329" cy="73753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44" name="TextBox 1143"/>
              <p:cNvSpPr txBox="1"/>
              <p:nvPr/>
            </p:nvSpPr>
            <p:spPr>
              <a:xfrm>
                <a:off x="5839262" y="2875876"/>
                <a:ext cx="1823897" cy="1137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𝐿</m:t>
                      </m:r>
                      <m:r>
                        <a:rPr lang="en-US" sz="2800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𝑒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∈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𝐸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𝑒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44" name="TextBox 11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262" y="2875876"/>
                <a:ext cx="1823897" cy="113787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1234" y="4013752"/>
            <a:ext cx="6019800" cy="2667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28112" y="3088637"/>
                <a:ext cx="47374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𝑛</m:t>
                    </m:r>
                    <m:r>
                      <a:rPr lang="en-US" sz="2800" i="1">
                        <a:latin typeface="Cambria Math" charset="0"/>
                      </a:rPr>
                      <m:t>×</m:t>
                    </m:r>
                    <m:r>
                      <a:rPr lang="en-US" sz="2800" i="1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sz="2800" dirty="0"/>
                  <a:t> matrix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112" y="3088637"/>
                <a:ext cx="4737416" cy="523220"/>
              </a:xfrm>
              <a:prstGeom prst="rect">
                <a:avLst/>
              </a:prstGeom>
              <a:blipFill rotWithShape="0">
                <a:blip r:embed="rId9"/>
                <a:stretch>
                  <a:fillRect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3623479" y="4626781"/>
            <a:ext cx="2538704" cy="1963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929458" y="3933498"/>
            <a:ext cx="474388" cy="2720294"/>
          </a:xfrm>
          <a:prstGeom prst="rect">
            <a:avLst/>
          </a:prstGeom>
          <a:solidFill>
            <a:srgbClr val="FF0000">
              <a:alpha val="20000"/>
            </a:srgbClr>
          </a:solidFill>
          <a:ln w="285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23015" y="3933497"/>
            <a:ext cx="474388" cy="2747255"/>
          </a:xfrm>
          <a:prstGeom prst="rect">
            <a:avLst/>
          </a:prstGeom>
          <a:solidFill>
            <a:srgbClr val="FF0000">
              <a:alpha val="20000"/>
            </a:srgbClr>
          </a:solidFill>
          <a:ln w="285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648565" y="4876465"/>
            <a:ext cx="3987455" cy="444462"/>
          </a:xfrm>
          <a:prstGeom prst="rect">
            <a:avLst/>
          </a:prstGeom>
          <a:solidFill>
            <a:srgbClr val="FF0000">
              <a:alpha val="20000"/>
            </a:srgbClr>
          </a:solidFill>
          <a:ln w="285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648565" y="5792110"/>
            <a:ext cx="3987455" cy="444462"/>
          </a:xfrm>
          <a:prstGeom prst="rect">
            <a:avLst/>
          </a:prstGeom>
          <a:solidFill>
            <a:srgbClr val="FF0000">
              <a:alpha val="20000"/>
            </a:srgbClr>
          </a:solidFill>
          <a:ln w="285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798342" y="4814153"/>
            <a:ext cx="776537" cy="15888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38485" y="5443802"/>
            <a:ext cx="6858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11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2" grpId="0" animBg="1"/>
      <p:bldP spid="23" grpId="0" animBg="1"/>
      <p:bldP spid="24" grpId="0" animBg="1"/>
      <p:bldP spid="25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Laplacian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𝑨</m:t>
                    </m:r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:</m:t>
                    </m:r>
                  </m:oMath>
                </a14:m>
                <a:r>
                  <a:rPr lang="en-US" dirty="0">
                    <a:latin typeface="Calibri" charset="0"/>
                    <a:ea typeface="Calibri" charset="0"/>
                    <a:cs typeface="Calibri" charset="0"/>
                  </a:rPr>
                  <a:t> weighted adjacency matrix of the graph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i="1" dirty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𝑫</m:t>
                    </m:r>
                    <m:r>
                      <a:rPr lang="en-US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:</m:t>
                    </m:r>
                  </m:oMath>
                </a14:m>
                <a:r>
                  <a:rPr lang="en-US" dirty="0">
                    <a:latin typeface="Calibri" charset="0"/>
                    <a:ea typeface="Calibri" charset="0"/>
                    <a:cs typeface="Calibri" charset="0"/>
                  </a:rPr>
                  <a:t> diagonal matrix of weighted degrees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𝑳</m:t>
                    </m:r>
                    <m:r>
                      <a:rPr lang="en-US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US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𝑫</m:t>
                    </m:r>
                    <m:r>
                      <a:rPr lang="en-US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−</m:t>
                    </m:r>
                    <m:r>
                      <a:rPr lang="en-US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𝑨</m:t>
                    </m:r>
                  </m:oMath>
                </a14:m>
                <a:r>
                  <a:rPr lang="en-US" b="1" i="1" dirty="0">
                    <a:latin typeface="Cambria Math" charset="0"/>
                    <a:ea typeface="Cambria Math" charset="0"/>
                    <a:cs typeface="Cambria Math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85908" y="3446590"/>
                <a:ext cx="1691040" cy="5579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𝑨</m:t>
                          </m:r>
                        </m:e>
                        <m:sub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𝑖𝑗</m:t>
                          </m:r>
                        </m:sub>
                      </m:sSub>
                      <m:r>
                        <a:rPr lang="en-US" sz="28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08" y="3446590"/>
                <a:ext cx="1691040" cy="5579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28650" y="4306750"/>
                <a:ext cx="2147254" cy="5722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𝑫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𝑖𝑖</m:t>
                        </m:r>
                      </m:sub>
                    </m:sSub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4306750"/>
                <a:ext cx="2147254" cy="57227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28112" y="1376356"/>
                <a:ext cx="5028534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/>
                  <a:t>Graph 		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𝐺</m:t>
                    </m:r>
                    <m:r>
                      <a:rPr lang="en-US" sz="2800" b="0" i="1" smtClean="0">
                        <a:latin typeface="Cambria Math" charset="0"/>
                      </a:rPr>
                      <m:t>=(</m:t>
                    </m:r>
                    <m:r>
                      <a:rPr lang="en-US" sz="2800" b="0" i="1" smtClean="0">
                        <a:latin typeface="Cambria Math" charset="0"/>
                      </a:rPr>
                      <m:t>𝑉</m:t>
                    </m:r>
                    <m:r>
                      <a:rPr lang="en-US" sz="2800" b="0" i="1" smtClean="0">
                        <a:latin typeface="Cambria Math" charset="0"/>
                      </a:rPr>
                      <m:t>,</m:t>
                    </m:r>
                    <m:r>
                      <a:rPr lang="en-US" sz="2800" b="0" i="1" smtClean="0">
                        <a:latin typeface="Cambria Math" charset="0"/>
                      </a:rPr>
                      <m:t>𝐸</m:t>
                    </m:r>
                    <m:r>
                      <a:rPr lang="en-US" sz="2800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Edge weights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𝑤</m:t>
                    </m:r>
                    <m:r>
                      <a:rPr lang="en-US" sz="2800" b="0" i="1" smtClean="0">
                        <a:latin typeface="Cambria Math" charset="0"/>
                      </a:rPr>
                      <m:t>:</m:t>
                    </m:r>
                    <m:r>
                      <a:rPr lang="en-US" sz="2800" b="0" i="1" smtClean="0">
                        <a:latin typeface="Cambria Math" charset="0"/>
                      </a:rPr>
                      <m:t>𝐸</m:t>
                    </m:r>
                    <m:r>
                      <a:rPr lang="en-US" sz="2800" b="0" i="1" smtClean="0">
                        <a:latin typeface="Cambria Math" charset="0"/>
                      </a:rPr>
                      <m:t>→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ℝ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</a:rPr>
                          <m:t>+</m:t>
                        </m:r>
                      </m:sub>
                    </m:sSub>
                  </m:oMath>
                </a14:m>
                <a:endParaRPr lang="en-US" sz="2800" b="0" dirty="0"/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𝑛</m:t>
                    </m:r>
                    <m:r>
                      <a:rPr lang="en-US" sz="2800" i="1">
                        <a:latin typeface="Cambria Math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charset="0"/>
                          </a:rPr>
                          <m:t>𝑉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𝑚</m:t>
                    </m:r>
                    <m:r>
                      <a:rPr lang="en-US" sz="2800" i="1">
                        <a:latin typeface="Cambria Math" charset="0"/>
                      </a:rPr>
                      <m:t>=|</m:t>
                    </m:r>
                    <m:r>
                      <a:rPr lang="en-US" sz="2800" i="1">
                        <a:latin typeface="Cambria Math" charset="0"/>
                      </a:rPr>
                      <m:t>𝐸</m:t>
                    </m:r>
                    <m:r>
                      <a:rPr lang="en-US" sz="2800" i="1">
                        <a:latin typeface="Cambria Math" charset="0"/>
                      </a:rPr>
                      <m:t>|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112" y="1376356"/>
                <a:ext cx="5028534" cy="1815882"/>
              </a:xfrm>
              <a:prstGeom prst="rect">
                <a:avLst/>
              </a:prstGeom>
              <a:blipFill rotWithShape="0">
                <a:blip r:embed="rId6"/>
                <a:stretch>
                  <a:fillRect l="-2424" t="-3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42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Laplacian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49" y="1315660"/>
                <a:ext cx="8422585" cy="5405816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>
                    <a:latin typeface="Calibri" charset="0"/>
                    <a:ea typeface="Calibri" charset="0"/>
                    <a:cs typeface="Calibri" charset="0"/>
                  </a:rPr>
                  <a:t>Symmetric matrix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𝐿</m:t>
                    </m:r>
                  </m:oMath>
                </a14:m>
                <a:endParaRPr lang="en-US" dirty="0">
                  <a:latin typeface="Calibri" charset="0"/>
                  <a:ea typeface="Calibri" charset="0"/>
                  <a:cs typeface="Calibri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>
                  <a:latin typeface="Calibri" charset="0"/>
                  <a:ea typeface="Calibri" charset="0"/>
                  <a:cs typeface="Calibri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>
                    <a:latin typeface="Calibri" charset="0"/>
                    <a:ea typeface="Calibri" charset="0"/>
                    <a:cs typeface="Calibri" charset="0"/>
                  </a:rPr>
                  <a:t>All off-diagonals are non-positive and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𝐿</m:t>
                          </m:r>
                        </m:e>
                        <m:sub>
                          <m:r>
                            <a:rPr lang="en-US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≠</m:t>
                          </m:r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15660"/>
                <a:ext cx="8422585" cy="5405816"/>
              </a:xfrm>
              <a:blipFill>
                <a:blip r:embed="rId3"/>
                <a:stretch>
                  <a:fillRect l="-1353" t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7271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Laplacian of a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Oval 3"/>
          <p:cNvSpPr/>
          <p:nvPr/>
        </p:nvSpPr>
        <p:spPr>
          <a:xfrm>
            <a:off x="4058234" y="3077948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434705" y="345285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533064" y="4579139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8" name="Straight Connector 7"/>
          <p:cNvCxnSpPr>
            <a:stCxn id="4" idx="3"/>
            <a:endCxn id="5" idx="5"/>
          </p:cNvCxnSpPr>
          <p:nvPr/>
        </p:nvCxnSpPr>
        <p:spPr>
          <a:xfrm flipH="1">
            <a:off x="2589719" y="3231290"/>
            <a:ext cx="1495111" cy="37490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4" idx="3"/>
            <a:endCxn id="6" idx="0"/>
          </p:cNvCxnSpPr>
          <p:nvPr/>
        </p:nvCxnSpPr>
        <p:spPr>
          <a:xfrm flipH="1">
            <a:off x="3623869" y="3231290"/>
            <a:ext cx="460961" cy="134784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6" idx="0"/>
            <a:endCxn id="5" idx="5"/>
          </p:cNvCxnSpPr>
          <p:nvPr/>
        </p:nvCxnSpPr>
        <p:spPr>
          <a:xfrm flipH="1" flipV="1">
            <a:off x="2589719" y="3606196"/>
            <a:ext cx="1034150" cy="97294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257" y="1647436"/>
            <a:ext cx="2222500" cy="12827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4226" y="3077948"/>
            <a:ext cx="2222500" cy="1282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658268" y="3955095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268" y="3955095"/>
                <a:ext cx="468270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5" name="Picture 5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623" y="4521657"/>
            <a:ext cx="2222500" cy="1282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3834638" y="3690884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638" y="3690884"/>
                <a:ext cx="468270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3100586" y="2943371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586" y="2943371"/>
                <a:ext cx="468270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97923" y="4984165"/>
            <a:ext cx="2489200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01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6" grpId="0"/>
      <p:bldP spid="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Approximation between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D3250FB6-002E-4E4C-A9A6-AF3E94D806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7700" y="1376356"/>
                <a:ext cx="7886700" cy="540581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b="1" dirty="0"/>
                  <a:t>PSD Order		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</a:rPr>
                      <m:t>𝑨</m:t>
                    </m:r>
                    <m:r>
                      <a:rPr lang="en-US" i="1">
                        <a:latin typeface="Cambria Math" charset="0"/>
                      </a:rPr>
                      <m:t>≼</m:t>
                    </m:r>
                    <m:r>
                      <a:rPr lang="en-US" b="1" i="1">
                        <a:latin typeface="Cambria Math" charset="0"/>
                      </a:rPr>
                      <m:t>𝑩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	iff for all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</a:rPr>
                      <m:t>𝒙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charset="0"/>
                          </a:rPr>
                          <m:t>𝒙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⊤</m:t>
                        </m:r>
                      </m:sup>
                    </m:sSup>
                    <m:r>
                      <a:rPr lang="en-US" b="1" i="1">
                        <a:latin typeface="Cambria Math" charset="0"/>
                      </a:rPr>
                      <m:t>𝑨𝒙</m:t>
                    </m:r>
                    <m:r>
                      <a:rPr lang="en-US" i="1">
                        <a:latin typeface="Cambria Math" charset="0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charset="0"/>
                          </a:rPr>
                          <m:t>𝒙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⊤</m:t>
                        </m:r>
                      </m:sup>
                    </m:sSup>
                    <m:r>
                      <a:rPr lang="en-US" b="1" i="1">
                        <a:latin typeface="Cambria Math" charset="0"/>
                      </a:rPr>
                      <m:t>𝑩𝒙</m:t>
                    </m:r>
                  </m:oMath>
                </a14:m>
                <a:r>
                  <a:rPr lang="en-US" b="1" dirty="0"/>
                  <a:t>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b="1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b="1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b="1" dirty="0"/>
                  <a:t>Matrix Approximation	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</a:rPr>
                      <m:t>𝑨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sub>
                    </m:sSub>
                    <m:r>
                      <a:rPr lang="en-US" b="1" i="1">
                        <a:latin typeface="Cambria Math" charset="0"/>
                      </a:rPr>
                      <m:t>𝑩</m:t>
                    </m:r>
                  </m:oMath>
                </a14:m>
                <a:r>
                  <a:rPr lang="en-US" dirty="0"/>
                  <a:t>	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:r>
                  <a:rPr lang="en-US" b="1" dirty="0"/>
                  <a:t>	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</a:rPr>
                      <m:t>𝑨</m:t>
                    </m:r>
                    <m:r>
                      <a:rPr lang="en-US" b="0" i="1">
                        <a:latin typeface="Cambria Math" charset="0"/>
                      </a:rPr>
                      <m:t>≼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b="1" i="1">
                        <a:latin typeface="Cambria Math" charset="0"/>
                      </a:rPr>
                      <m:t>𝑩</m:t>
                    </m:r>
                  </m:oMath>
                </a14:m>
                <a:r>
                  <a:rPr lang="en-US" dirty="0"/>
                  <a:t> and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i="1">
                        <a:latin typeface="Cambria Math" charset="0"/>
                      </a:rPr>
                      <m:t>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b="1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b="1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b="1" dirty="0"/>
                  <a:t>Graphs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	</a:t>
                </a:r>
                <a:r>
                  <a:rPr lang="en-US" dirty="0" err="1"/>
                  <a:t>iff</a:t>
                </a:r>
                <a:r>
                  <a:rPr lang="en-US" dirty="0"/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Implies multiplicative approximation to cuts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D3250FB6-002E-4E4C-A9A6-AF3E94D806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7700" y="1376356"/>
                <a:ext cx="7886700" cy="5405816"/>
              </a:xfrm>
              <a:blipFill>
                <a:blip r:embed="rId3"/>
                <a:stretch>
                  <a:fillRect l="-1608" t="-1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4755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1CC01-2A35-A847-AE2B-9A621DA82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Sparsification</a:t>
            </a:r>
            <a:r>
              <a:rPr lang="en-US" dirty="0"/>
              <a:t> of Laplacians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B0C666-3629-AD44-BA97-D6E1D4E2A6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8871610" cy="5405816"/>
              </a:xfrm>
            </p:spPr>
            <p:txBody>
              <a:bodyPr/>
              <a:lstStyle/>
              <a:p>
                <a:r>
                  <a:rPr lang="en-US" dirty="0"/>
                  <a:t>Every graph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vertices </a:t>
                </a:r>
              </a:p>
              <a:p>
                <a:r>
                  <a:rPr lang="en-US" dirty="0"/>
                  <a:t>for any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,</a:t>
                </a:r>
              </a:p>
              <a:p>
                <a:r>
                  <a:rPr lang="en-US" dirty="0"/>
                  <a:t>has a </a:t>
                </a:r>
                <a:r>
                  <a:rPr lang="en-US" dirty="0" err="1"/>
                  <a:t>sparsifier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≈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𝜀</m:t>
                        </m:r>
                      </m:sub>
                    </m:sSub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edges			[BSS’09,LS’17]</a:t>
                </a:r>
              </a:p>
              <a:p>
                <a:endParaRPr lang="en-US" dirty="0"/>
              </a:p>
              <a:p>
                <a:r>
                  <a:rPr lang="en-US" dirty="0"/>
                  <a:t>Sampling edges independently</a:t>
                </a:r>
              </a:p>
              <a:p>
                <a:r>
                  <a:rPr lang="en-US" dirty="0"/>
                  <a:t>by leverage scores </a:t>
                </a:r>
                <a:r>
                  <a:rPr lang="en-US" dirty="0" err="1"/>
                  <a:t>w.h.p</a:t>
                </a:r>
                <a:r>
                  <a:rPr lang="en-US" dirty="0"/>
                  <a:t>. gives </a:t>
                </a:r>
                <a:r>
                  <a:rPr lang="en-US" dirty="0" err="1"/>
                  <a:t>sparsifier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edges	[Spielman-Srivastava’08]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B0C666-3629-AD44-BA97-D6E1D4E2A6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8871610" cy="5405816"/>
              </a:xfrm>
              <a:blipFill>
                <a:blip r:embed="rId3"/>
                <a:stretch>
                  <a:fillRect l="-1431" t="-1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0178159F-99F4-1C40-9FB7-6BF34EF27E0F}"/>
              </a:ext>
            </a:extLst>
          </p:cNvPr>
          <p:cNvSpPr/>
          <p:nvPr/>
        </p:nvSpPr>
        <p:spPr>
          <a:xfrm>
            <a:off x="1085662" y="5520331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43B3ED0-D3EC-0143-8360-F1DA043DC547}"/>
              </a:ext>
            </a:extLst>
          </p:cNvPr>
          <p:cNvSpPr/>
          <p:nvPr/>
        </p:nvSpPr>
        <p:spPr>
          <a:xfrm>
            <a:off x="628650" y="5945821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08E577C-A509-5A41-9B5B-2CC9CD398308}"/>
              </a:ext>
            </a:extLst>
          </p:cNvPr>
          <p:cNvSpPr/>
          <p:nvPr/>
        </p:nvSpPr>
        <p:spPr>
          <a:xfrm>
            <a:off x="1561562" y="5945821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D2871C5-A2B0-274F-940A-EC311DF90038}"/>
              </a:ext>
            </a:extLst>
          </p:cNvPr>
          <p:cNvSpPr/>
          <p:nvPr/>
        </p:nvSpPr>
        <p:spPr>
          <a:xfrm>
            <a:off x="1085662" y="6374221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7B54696-2BD0-5C42-B986-3C036A5C6AA4}"/>
              </a:ext>
            </a:extLst>
          </p:cNvPr>
          <p:cNvCxnSpPr>
            <a:stCxn id="5" idx="6"/>
            <a:endCxn id="6" idx="2"/>
          </p:cNvCxnSpPr>
          <p:nvPr/>
        </p:nvCxnSpPr>
        <p:spPr>
          <a:xfrm>
            <a:off x="810260" y="6035646"/>
            <a:ext cx="75130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514D409-B86B-654B-A16A-BF157419A23D}"/>
              </a:ext>
            </a:extLst>
          </p:cNvPr>
          <p:cNvCxnSpPr>
            <a:stCxn id="5" idx="6"/>
            <a:endCxn id="7" idx="0"/>
          </p:cNvCxnSpPr>
          <p:nvPr/>
        </p:nvCxnSpPr>
        <p:spPr>
          <a:xfrm>
            <a:off x="810261" y="6035646"/>
            <a:ext cx="366207" cy="33857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0484A6-72F9-AB4D-B45B-441AEC42BEF3}"/>
              </a:ext>
            </a:extLst>
          </p:cNvPr>
          <p:cNvCxnSpPr>
            <a:stCxn id="6" idx="2"/>
            <a:endCxn id="7" idx="0"/>
          </p:cNvCxnSpPr>
          <p:nvPr/>
        </p:nvCxnSpPr>
        <p:spPr>
          <a:xfrm flipH="1">
            <a:off x="1176468" y="6035646"/>
            <a:ext cx="385095" cy="33857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7AD7920-AA7D-AA42-B19F-49FFE46FBDE6}"/>
              </a:ext>
            </a:extLst>
          </p:cNvPr>
          <p:cNvCxnSpPr>
            <a:stCxn id="4" idx="4"/>
            <a:endCxn id="5" idx="6"/>
          </p:cNvCxnSpPr>
          <p:nvPr/>
        </p:nvCxnSpPr>
        <p:spPr>
          <a:xfrm flipH="1">
            <a:off x="810261" y="5699982"/>
            <a:ext cx="366207" cy="33566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486B2E4-BA61-9A43-B430-A0D0E6050F7D}"/>
              </a:ext>
            </a:extLst>
          </p:cNvPr>
          <p:cNvCxnSpPr>
            <a:stCxn id="6" idx="2"/>
            <a:endCxn id="4" idx="4"/>
          </p:cNvCxnSpPr>
          <p:nvPr/>
        </p:nvCxnSpPr>
        <p:spPr>
          <a:xfrm flipH="1" flipV="1">
            <a:off x="1176468" y="5699982"/>
            <a:ext cx="385095" cy="33566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20841411-69D4-C046-B8E4-B89F642D97FB}"/>
              </a:ext>
            </a:extLst>
          </p:cNvPr>
          <p:cNvSpPr/>
          <p:nvPr/>
        </p:nvSpPr>
        <p:spPr>
          <a:xfrm>
            <a:off x="2616689" y="5520331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38B45C3-78CB-AA4B-A824-FC24014D2D75}"/>
              </a:ext>
            </a:extLst>
          </p:cNvPr>
          <p:cNvSpPr/>
          <p:nvPr/>
        </p:nvSpPr>
        <p:spPr>
          <a:xfrm>
            <a:off x="2159677" y="5945821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8917660-17BD-BD4B-85F5-AE24E9F0FD69}"/>
              </a:ext>
            </a:extLst>
          </p:cNvPr>
          <p:cNvSpPr/>
          <p:nvPr/>
        </p:nvSpPr>
        <p:spPr>
          <a:xfrm>
            <a:off x="3092589" y="5945821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E3FD3F8-2254-7746-BC47-9C3FD0329C8D}"/>
              </a:ext>
            </a:extLst>
          </p:cNvPr>
          <p:cNvSpPr/>
          <p:nvPr/>
        </p:nvSpPr>
        <p:spPr>
          <a:xfrm>
            <a:off x="2616689" y="6374221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BBA1BB5-A48C-BF4A-AD0D-8241522B82D5}"/>
              </a:ext>
            </a:extLst>
          </p:cNvPr>
          <p:cNvCxnSpPr>
            <a:stCxn id="14" idx="6"/>
            <a:endCxn id="15" idx="2"/>
          </p:cNvCxnSpPr>
          <p:nvPr/>
        </p:nvCxnSpPr>
        <p:spPr>
          <a:xfrm>
            <a:off x="2341287" y="6035646"/>
            <a:ext cx="75130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4F1A6F7-5B8E-1443-9389-15ED4AD04622}"/>
              </a:ext>
            </a:extLst>
          </p:cNvPr>
          <p:cNvCxnSpPr>
            <a:stCxn id="14" idx="6"/>
            <a:endCxn id="16" idx="0"/>
          </p:cNvCxnSpPr>
          <p:nvPr/>
        </p:nvCxnSpPr>
        <p:spPr>
          <a:xfrm>
            <a:off x="2341288" y="6035646"/>
            <a:ext cx="366207" cy="33857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20DD83F-4B51-644F-B1E0-1F2A7D6721B4}"/>
              </a:ext>
            </a:extLst>
          </p:cNvPr>
          <p:cNvCxnSpPr>
            <a:stCxn id="15" idx="2"/>
            <a:endCxn id="16" idx="0"/>
          </p:cNvCxnSpPr>
          <p:nvPr/>
        </p:nvCxnSpPr>
        <p:spPr>
          <a:xfrm flipH="1">
            <a:off x="2707495" y="6035646"/>
            <a:ext cx="385095" cy="33857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5E11BA9-2026-1C4C-BBA2-E616D2F40D39}"/>
              </a:ext>
            </a:extLst>
          </p:cNvPr>
          <p:cNvCxnSpPr>
            <a:stCxn id="13" idx="4"/>
            <a:endCxn id="14" idx="6"/>
          </p:cNvCxnSpPr>
          <p:nvPr/>
        </p:nvCxnSpPr>
        <p:spPr>
          <a:xfrm flipH="1">
            <a:off x="2341288" y="5699982"/>
            <a:ext cx="366207" cy="33566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968FA4B-59EB-1144-BE93-E44A1EF6A98E}"/>
              </a:ext>
            </a:extLst>
          </p:cNvPr>
          <p:cNvCxnSpPr>
            <a:stCxn id="15" idx="2"/>
            <a:endCxn id="13" idx="4"/>
          </p:cNvCxnSpPr>
          <p:nvPr/>
        </p:nvCxnSpPr>
        <p:spPr>
          <a:xfrm flipH="1" flipV="1">
            <a:off x="2707495" y="5699982"/>
            <a:ext cx="385095" cy="33566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44692A6-7604-6F43-B41A-91E9CF9E30CD}"/>
              </a:ext>
            </a:extLst>
          </p:cNvPr>
          <p:cNvCxnSpPr>
            <a:cxnSpLocks/>
            <a:stCxn id="13" idx="4"/>
            <a:endCxn id="16" idx="0"/>
          </p:cNvCxnSpPr>
          <p:nvPr/>
        </p:nvCxnSpPr>
        <p:spPr>
          <a:xfrm>
            <a:off x="2707494" y="5699982"/>
            <a:ext cx="0" cy="67423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9A5D34-7007-8047-ABEA-7C0615DAB5E8}"/>
              </a:ext>
            </a:extLst>
          </p:cNvPr>
          <p:cNvCxnSpPr>
            <a:cxnSpLocks/>
            <a:stCxn id="4" idx="4"/>
            <a:endCxn id="7" idx="0"/>
          </p:cNvCxnSpPr>
          <p:nvPr/>
        </p:nvCxnSpPr>
        <p:spPr>
          <a:xfrm>
            <a:off x="1176467" y="5699982"/>
            <a:ext cx="0" cy="67423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75F609B-D92A-094A-B83F-DB5EA630E148}"/>
              </a:ext>
            </a:extLst>
          </p:cNvPr>
          <p:cNvCxnSpPr>
            <a:cxnSpLocks/>
            <a:stCxn id="6" idx="6"/>
            <a:endCxn id="14" idx="2"/>
          </p:cNvCxnSpPr>
          <p:nvPr/>
        </p:nvCxnSpPr>
        <p:spPr>
          <a:xfrm>
            <a:off x="1743172" y="6035647"/>
            <a:ext cx="41650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6D9877F1-F87A-4640-B4BF-2D430BFAE2F6}"/>
              </a:ext>
            </a:extLst>
          </p:cNvPr>
          <p:cNvSpPr/>
          <p:nvPr/>
        </p:nvSpPr>
        <p:spPr>
          <a:xfrm>
            <a:off x="5393901" y="5510233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E8C4EF4-BD1E-824B-BAA9-86BB3FF93F11}"/>
              </a:ext>
            </a:extLst>
          </p:cNvPr>
          <p:cNvSpPr/>
          <p:nvPr/>
        </p:nvSpPr>
        <p:spPr>
          <a:xfrm>
            <a:off x="4936889" y="5935723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4786730-05D8-7C41-9DEE-705D6731E147}"/>
              </a:ext>
            </a:extLst>
          </p:cNvPr>
          <p:cNvSpPr/>
          <p:nvPr/>
        </p:nvSpPr>
        <p:spPr>
          <a:xfrm>
            <a:off x="5869801" y="5935723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605DFD4-01D1-2D4C-88EC-A0080F366EA0}"/>
              </a:ext>
            </a:extLst>
          </p:cNvPr>
          <p:cNvSpPr/>
          <p:nvPr/>
        </p:nvSpPr>
        <p:spPr>
          <a:xfrm>
            <a:off x="5393901" y="6364123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5E89B7C-699A-0648-A536-4426291D2EB3}"/>
              </a:ext>
            </a:extLst>
          </p:cNvPr>
          <p:cNvCxnSpPr>
            <a:stCxn id="33" idx="6"/>
            <a:endCxn id="34" idx="2"/>
          </p:cNvCxnSpPr>
          <p:nvPr/>
        </p:nvCxnSpPr>
        <p:spPr>
          <a:xfrm>
            <a:off x="5118499" y="6025548"/>
            <a:ext cx="751302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5AF484C-7DB7-5740-A593-06B150A70310}"/>
              </a:ext>
            </a:extLst>
          </p:cNvPr>
          <p:cNvCxnSpPr>
            <a:stCxn id="33" idx="6"/>
            <a:endCxn id="35" idx="0"/>
          </p:cNvCxnSpPr>
          <p:nvPr/>
        </p:nvCxnSpPr>
        <p:spPr>
          <a:xfrm>
            <a:off x="5118500" y="6025548"/>
            <a:ext cx="366207" cy="338574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C65C819-105D-5149-8AD4-BD2A1398F3D3}"/>
              </a:ext>
            </a:extLst>
          </p:cNvPr>
          <p:cNvCxnSpPr>
            <a:stCxn id="34" idx="2"/>
            <a:endCxn id="35" idx="0"/>
          </p:cNvCxnSpPr>
          <p:nvPr/>
        </p:nvCxnSpPr>
        <p:spPr>
          <a:xfrm flipH="1">
            <a:off x="5484707" y="6025548"/>
            <a:ext cx="385095" cy="338574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ADB3E54-ECA3-5E4A-92F9-4D5AD871DDFB}"/>
              </a:ext>
            </a:extLst>
          </p:cNvPr>
          <p:cNvCxnSpPr>
            <a:stCxn id="34" idx="2"/>
            <a:endCxn id="32" idx="4"/>
          </p:cNvCxnSpPr>
          <p:nvPr/>
        </p:nvCxnSpPr>
        <p:spPr>
          <a:xfrm flipH="1" flipV="1">
            <a:off x="5484707" y="5689884"/>
            <a:ext cx="385095" cy="335665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95A8175E-DE3F-6743-890B-B4CA00A34DAB}"/>
              </a:ext>
            </a:extLst>
          </p:cNvPr>
          <p:cNvSpPr/>
          <p:nvPr/>
        </p:nvSpPr>
        <p:spPr>
          <a:xfrm>
            <a:off x="6924928" y="5510233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8999CCC-64E2-4541-98D1-FAE3F5B1E1D2}"/>
              </a:ext>
            </a:extLst>
          </p:cNvPr>
          <p:cNvSpPr/>
          <p:nvPr/>
        </p:nvSpPr>
        <p:spPr>
          <a:xfrm>
            <a:off x="6467916" y="5935723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7F5F5CAB-9905-4F44-BD88-02FA14D3D199}"/>
              </a:ext>
            </a:extLst>
          </p:cNvPr>
          <p:cNvSpPr/>
          <p:nvPr/>
        </p:nvSpPr>
        <p:spPr>
          <a:xfrm>
            <a:off x="7400828" y="5935723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B2E559D-8270-484B-B842-A14673C0372B}"/>
              </a:ext>
            </a:extLst>
          </p:cNvPr>
          <p:cNvSpPr/>
          <p:nvPr/>
        </p:nvSpPr>
        <p:spPr>
          <a:xfrm>
            <a:off x="6924928" y="6364123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2481012-CC52-8A46-AD2C-2B2362116EDB}"/>
              </a:ext>
            </a:extLst>
          </p:cNvPr>
          <p:cNvCxnSpPr>
            <a:stCxn id="42" idx="6"/>
            <a:endCxn id="43" idx="2"/>
          </p:cNvCxnSpPr>
          <p:nvPr/>
        </p:nvCxnSpPr>
        <p:spPr>
          <a:xfrm>
            <a:off x="6649526" y="6025548"/>
            <a:ext cx="751302" cy="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DABA072-60F3-5C44-B818-83FA2E148012}"/>
              </a:ext>
            </a:extLst>
          </p:cNvPr>
          <p:cNvCxnSpPr>
            <a:stCxn id="42" idx="6"/>
            <a:endCxn id="44" idx="0"/>
          </p:cNvCxnSpPr>
          <p:nvPr/>
        </p:nvCxnSpPr>
        <p:spPr>
          <a:xfrm>
            <a:off x="6649527" y="6025548"/>
            <a:ext cx="366207" cy="338574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8C15793-87FF-9A4E-8564-FB9322219959}"/>
              </a:ext>
            </a:extLst>
          </p:cNvPr>
          <p:cNvCxnSpPr>
            <a:stCxn id="41" idx="4"/>
            <a:endCxn id="42" idx="6"/>
          </p:cNvCxnSpPr>
          <p:nvPr/>
        </p:nvCxnSpPr>
        <p:spPr>
          <a:xfrm flipH="1">
            <a:off x="6649527" y="5689884"/>
            <a:ext cx="366207" cy="335665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AACB1E3-D660-7740-90BF-9FF629DB9A7D}"/>
              </a:ext>
            </a:extLst>
          </p:cNvPr>
          <p:cNvCxnSpPr>
            <a:cxnSpLocks/>
            <a:stCxn id="34" idx="6"/>
            <a:endCxn id="42" idx="2"/>
          </p:cNvCxnSpPr>
          <p:nvPr/>
        </p:nvCxnSpPr>
        <p:spPr>
          <a:xfrm>
            <a:off x="6051411" y="6025549"/>
            <a:ext cx="41650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Down Arrow 52">
            <a:extLst>
              <a:ext uri="{FF2B5EF4-FFF2-40B4-BE49-F238E27FC236}">
                <a16:creationId xmlns:a16="http://schemas.microsoft.com/office/drawing/2014/main" id="{A8A4B37B-391E-B549-922D-4114BBC18428}"/>
              </a:ext>
            </a:extLst>
          </p:cNvPr>
          <p:cNvSpPr/>
          <p:nvPr/>
        </p:nvSpPr>
        <p:spPr>
          <a:xfrm rot="16200000">
            <a:off x="3982607" y="5696130"/>
            <a:ext cx="268941" cy="6588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69B8E3C-110A-0348-8507-688BDBBDE7C7}"/>
              </a:ext>
            </a:extLst>
          </p:cNvPr>
          <p:cNvSpPr txBox="1"/>
          <p:nvPr/>
        </p:nvSpPr>
        <p:spPr>
          <a:xfrm>
            <a:off x="5942287" y="1622195"/>
            <a:ext cx="30341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Many applications!</a:t>
            </a:r>
          </a:p>
        </p:txBody>
      </p:sp>
    </p:spTree>
    <p:extLst>
      <p:ext uri="{BB962C8B-B14F-4D97-AF65-F5344CB8AC3E}">
        <p14:creationId xmlns:p14="http://schemas.microsoft.com/office/powerpoint/2010/main" val="362736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8E956-7C78-944E-86D4-0F2C3E0D8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Semi-Streaming </a:t>
            </a:r>
            <a:r>
              <a:rPr lang="en-US" dirty="0" err="1"/>
              <a:t>Sparsification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495184-BE7A-A241-A998-9EDC3744A6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8350250" cy="611384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edges of a graph arriving as stream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b="1" dirty="0"/>
                  <a:t>GOAL: </a:t>
                </a:r>
                <a:r>
                  <a:rPr lang="en-US" dirty="0"/>
                  <a:t>maintain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sparsifier</a:t>
                </a:r>
                <a:r>
                  <a:rPr lang="en-US" dirty="0"/>
                  <a:t>, </a:t>
                </a:r>
              </a:p>
              <a:p>
                <a:r>
                  <a:rPr lang="en-US" dirty="0"/>
                  <a:t>minimize working space (&amp; time)</a:t>
                </a:r>
              </a:p>
              <a:p>
                <a:endParaRPr lang="en-US" dirty="0"/>
              </a:p>
              <a:p>
                <a:r>
                  <a:rPr lang="en-US" dirty="0"/>
                  <a:t>[</a:t>
                </a:r>
                <a:r>
                  <a:rPr lang="en-US" dirty="0" err="1"/>
                  <a:t>Ahn</a:t>
                </a:r>
                <a:r>
                  <a:rPr lang="en-US" dirty="0"/>
                  <a:t>-Guha ’09]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log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log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space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log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log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edge </a:t>
                </a:r>
                <a:r>
                  <a:rPr lang="en-US" b="1" dirty="0"/>
                  <a:t>cut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sparsifier</a:t>
                </a:r>
                <a:endParaRPr lang="en-US" dirty="0"/>
              </a:p>
              <a:p>
                <a:r>
                  <a:rPr lang="en-US" dirty="0"/>
                  <a:t>Used scalar martingales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495184-BE7A-A241-A998-9EDC3744A6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8350250" cy="6113840"/>
              </a:xfrm>
              <a:blipFill>
                <a:blip r:embed="rId3"/>
                <a:stretch>
                  <a:fillRect l="-1520" t="-1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592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Edge Samples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		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Expectation		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𝔼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𝑒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1)</m:t>
                        </m:r>
                      </m:sup>
                    </m:sSub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bSup>
                  </m:oMath>
                </a14:m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Zero-mean 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 charset="0"/>
                          </a:rPr>
                          <m:t>𝑿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𝑒</m:t>
                        </m:r>
                      </m:sub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1)</m:t>
                        </m:r>
                      </m:sup>
                    </m:sSubSup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𝑒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1)</m:t>
                        </m:r>
                      </m:sup>
                    </m:sSubSup>
                    <m:r>
                      <a:rPr lang="en-US" b="0" i="1" smtClean="0">
                        <a:latin typeface="Cambria Math" charset="0"/>
                      </a:rPr>
                      <m:t>−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b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b="1" dirty="0"/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/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1)</m:t>
                        </m:r>
                      </m:sup>
                    </m:sSubSup>
                    <m:r>
                      <a:rPr lang="en-US" i="1">
                        <a:latin typeface="Cambria Math" charset="0"/>
                      </a:rPr>
                      <m:t>−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/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bSup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>
                                <a:latin typeface="Cambria Math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1)</m:t>
                            </m:r>
                          </m:sup>
                        </m:sSubSup>
                      </m:e>
                    </m:nary>
                  </m:oMath>
                </a14:m>
                <a:endParaRPr lang="en-US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08"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09919" y="1551655"/>
                <a:ext cx="33506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w.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800" dirty="0"/>
                  <a:t> 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9919" y="1551655"/>
                <a:ext cx="3350659" cy="523220"/>
              </a:xfrm>
              <a:prstGeom prst="rect">
                <a:avLst/>
              </a:prstGeom>
              <a:blipFill>
                <a:blip r:embed="rId4"/>
                <a:stretch>
                  <a:fillRect l="-3788" t="-9524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721796" y="2526299"/>
            <a:ext cx="2450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o.w</a:t>
            </a:r>
            <a:r>
              <a:rPr lang="en-US" sz="2800" dirty="0"/>
              <a:t>.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299398" y="1311636"/>
                <a:ext cx="2573461" cy="20676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2800" i="1">
                              <a:latin typeface="Cambria Math" charset="0"/>
                            </a:rPr>
                            <m:t>𝑒</m:t>
                          </m:r>
                        </m:sub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1)</m:t>
                          </m:r>
                        </m:sup>
                      </m:sSubSup>
                      <m:r>
                        <a:rPr lang="en-US" sz="2800" b="0" i="1" smtClean="0">
                          <a:latin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mr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mr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den>
                              </m:f>
                              <m:sSubSup>
                                <m:sSubSup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(0)</m:t>
                                  </m:r>
                                </m:sup>
                              </m:sSubSup>
                            </m:e>
                            <m:e>
                              <m:f>
                                <m:fPr>
                                  <m:ctrlPr>
                                    <a:rPr lang="en-US" sz="2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2800" b="1" i="1" smtClean="0">
                                  <a:latin typeface="Cambria Math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9398" y="1311636"/>
                <a:ext cx="2573461" cy="20676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9980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96C72-E778-3E42-8440-EFA2BFEC7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Concentration of Scalar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C17B2-B653-FE4A-A610-C0567BD534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Random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𝑋</m:t>
                    </m:r>
                    <m:r>
                      <a:rPr lang="en-US" i="1">
                        <a:latin typeface="Cambria Math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i="1" dirty="0">
                    <a:latin typeface="Cambria Math" charset="0"/>
                  </a:rPr>
                  <a:t>	,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i="1" dirty="0">
                  <a:latin typeface="Cambria Math" charset="0"/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i="1" dirty="0">
                    <a:latin typeface="Cambria Math" charset="0"/>
                  </a:rPr>
                  <a:t> </a:t>
                </a:r>
                <a:r>
                  <a:rPr lang="en-US" dirty="0"/>
                  <a:t>are independent</a:t>
                </a:r>
                <a:endParaRPr lang="en-US" i="1" dirty="0"/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𝔼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=0</m:t>
                    </m:r>
                  </m:oMath>
                </a14:m>
                <a:endParaRPr lang="en-US" i="1" dirty="0">
                  <a:latin typeface="Cambria Math" charset="0"/>
                </a:endParaRPr>
              </a:p>
              <a:p>
                <a:endParaRPr lang="en-US" dirty="0"/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≈0</m:t>
                    </m:r>
                  </m:oMath>
                </a14:m>
                <a:r>
                  <a:rPr lang="en-US" dirty="0"/>
                  <a:t> with high probability?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C17B2-B653-FE4A-A610-C0567BD534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08" t="-4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154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94B0C-8102-2541-B7C8-C477D12DC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Martingale?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E63280-9F33-DC45-BC87-7D3925B7F9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Zero mean?</a:t>
                </a:r>
              </a:p>
              <a:p>
                <a:endParaRPr lang="en-US" dirty="0"/>
              </a:p>
              <a:p>
                <a:r>
                  <a:rPr lang="en-US" dirty="0"/>
                  <a:t>So what if we just </a:t>
                </a:r>
                <a:r>
                  <a:rPr lang="en-US" dirty="0" err="1"/>
                  <a:t>sparsify</a:t>
                </a:r>
                <a:r>
                  <a:rPr lang="en-US" dirty="0"/>
                  <a:t> again?</a:t>
                </a:r>
              </a:p>
              <a:p>
                <a:endParaRPr lang="en-US" dirty="0"/>
              </a:p>
              <a:p>
                <a:r>
                  <a:rPr lang="en-US" dirty="0"/>
                  <a:t>It’s a martingale!</a:t>
                </a:r>
              </a:p>
              <a:p>
                <a:endParaRPr lang="en-US" dirty="0"/>
              </a:p>
              <a:p>
                <a:r>
                  <a:rPr lang="en-US" dirty="0"/>
                  <a:t>Every time we accumulate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20 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</a:t>
                </a:r>
              </a:p>
              <a:p>
                <a:r>
                  <a:rPr lang="en-US" dirty="0" err="1"/>
                  <a:t>sparsify</a:t>
                </a:r>
                <a:r>
                  <a:rPr lang="en-US" dirty="0"/>
                  <a:t> down to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</a:t>
                </a:r>
              </a:p>
              <a:p>
                <a:r>
                  <a:rPr lang="en-US" dirty="0"/>
                  <a:t>and continue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E63280-9F33-DC45-BC87-7D3925B7F9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08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516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Edge Samples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		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Expectation		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𝔼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𝑒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1)</m:t>
                        </m:r>
                      </m:sup>
                    </m:sSub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bSup>
                  </m:oMath>
                </a14:m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Zero-mean 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 charset="0"/>
                          </a:rPr>
                          <m:t>𝑿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𝑒</m:t>
                        </m:r>
                      </m:sub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1)</m:t>
                        </m:r>
                      </m:sup>
                    </m:sSubSup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𝑒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1)</m:t>
                        </m:r>
                      </m:sup>
                    </m:sSubSup>
                    <m:r>
                      <a:rPr lang="en-US" b="0" i="1" smtClean="0">
                        <a:latin typeface="Cambria Math" charset="0"/>
                      </a:rPr>
                      <m:t>−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b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b="1" dirty="0"/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>
                                <a:latin typeface="Cambria Math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1)</m:t>
                            </m:r>
                          </m:sup>
                        </m:sSubSup>
                      </m:e>
                    </m:nary>
                  </m:oMath>
                </a14:m>
                <a:endParaRPr lang="en-US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08"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09919" y="1551655"/>
                <a:ext cx="33506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w.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800" dirty="0"/>
                  <a:t> 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9919" y="1551655"/>
                <a:ext cx="3350659" cy="523220"/>
              </a:xfrm>
              <a:prstGeom prst="rect">
                <a:avLst/>
              </a:prstGeom>
              <a:blipFill>
                <a:blip r:embed="rId4"/>
                <a:stretch>
                  <a:fillRect l="-3788" t="-9524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721796" y="2526299"/>
            <a:ext cx="2450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o.w</a:t>
            </a:r>
            <a:r>
              <a:rPr lang="en-US" sz="2800" dirty="0"/>
              <a:t>.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299398" y="1311636"/>
                <a:ext cx="2573461" cy="20676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2800" i="1">
                              <a:latin typeface="Cambria Math" charset="0"/>
                            </a:rPr>
                            <m:t>𝑒</m:t>
                          </m:r>
                        </m:sub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1)</m:t>
                          </m:r>
                        </m:sup>
                      </m:sSubSup>
                      <m:r>
                        <a:rPr lang="en-US" sz="2800" b="0" i="1" smtClean="0">
                          <a:latin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mr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mr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den>
                              </m:f>
                              <m:sSubSup>
                                <m:sSubSup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(0)</m:t>
                                  </m:r>
                                </m:sup>
                              </m:sSubSup>
                            </m:e>
                            <m:e>
                              <m:f>
                                <m:fPr>
                                  <m:ctrlPr>
                                    <a:rPr lang="en-US" sz="2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2800" b="1" i="1" smtClean="0">
                                  <a:latin typeface="Cambria Math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9398" y="1311636"/>
                <a:ext cx="2573461" cy="20676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9349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Repeated Edge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		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Expectation		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𝔼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𝑒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sup>
                    </m:sSubSup>
                  </m:oMath>
                </a14:m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Zero-mean 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 charset="0"/>
                          </a:rPr>
                          <m:t>𝑿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𝑒</m:t>
                        </m:r>
                      </m:sub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𝑒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b="0" i="1" smtClean="0">
                        <a:latin typeface="Cambria Math" charset="0"/>
                      </a:rPr>
                      <m:t>−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sup>
                    </m:sSub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b="1" dirty="0"/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>
                        <a:latin typeface="Cambria Math" charset="0"/>
                      </a:rPr>
                      <m:t>=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/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i="1">
                        <a:latin typeface="Cambria Math" charset="0"/>
                      </a:rPr>
                      <m:t>−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/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−1)</m:t>
                        </m:r>
                      </m:sup>
                    </m:sSubSup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>
                                <a:latin typeface="Cambria Math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e>
                    </m:nary>
                  </m:oMath>
                </a14:m>
                <a:endParaRPr lang="en-US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08"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639736" y="1516276"/>
                <a:ext cx="3350659" cy="615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w. prob.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</a:rPr>
                          <m:t>𝑒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−1)</m:t>
                        </m:r>
                      </m:sup>
                    </m:sSub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9736" y="1516276"/>
                <a:ext cx="3350659" cy="615681"/>
              </a:xfrm>
              <a:prstGeom prst="rect">
                <a:avLst/>
              </a:prstGeom>
              <a:blipFill>
                <a:blip r:embed="rId4"/>
                <a:stretch>
                  <a:fillRect l="-3774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639736" y="2637199"/>
            <a:ext cx="2450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o.w</a:t>
            </a:r>
            <a:r>
              <a:rPr lang="en-US" sz="2800" dirty="0"/>
              <a:t>.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299398" y="1311636"/>
                <a:ext cx="3340338" cy="21890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2800" i="1">
                              <a:latin typeface="Cambria Math" charset="0"/>
                            </a:rPr>
                            <m:t>𝑒</m:t>
                          </m:r>
                        </m:sub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sz="2800" b="0" i="1" smtClean="0">
                          <a:latin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mr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mr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800" b="0" i="1" smtClean="0">
                                          <a:latin typeface="Cambria Math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charset="0"/>
                                        </a:rPr>
                                        <m:t>𝑒</m:t>
                                      </m:r>
                                    </m:sub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−1)</m:t>
                                      </m:r>
                                    </m:sup>
                                  </m:sSubSup>
                                </m:den>
                              </m:f>
                              <m:sSubSup>
                                <m:sSubSup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−1)</m:t>
                                  </m:r>
                                </m:sup>
                              </m:sSubSup>
                            </m:e>
                            <m:e>
                              <m:f>
                                <m:fPr>
                                  <m:ctrlPr>
                                    <a:rPr lang="en-US" sz="2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2800" b="1" i="1" smtClean="0">
                                  <a:latin typeface="Cambria Math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9398" y="1311636"/>
                <a:ext cx="3340338" cy="21890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17881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Repeated Edge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		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Expectation		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𝔼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𝑒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sup>
                    </m:sSubSup>
                  </m:oMath>
                </a14:m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Zero-mean 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 charset="0"/>
                          </a:rPr>
                          <m:t>𝑿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𝑒</m:t>
                        </m:r>
                      </m:sub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𝑒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b="0" i="1" smtClean="0">
                        <a:latin typeface="Cambria Math" charset="0"/>
                      </a:rPr>
                      <m:t>−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sup>
                    </m:sSubSup>
                  </m:oMath>
                </a14:m>
                <a:endParaRPr lang="en-US" dirty="0"/>
              </a:p>
              <a:p>
                <a:r>
                  <a:rPr lang="en-US" dirty="0"/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>
                        <a:latin typeface="Cambria Math" charset="0"/>
                      </a:rPr>
                      <m:t>=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/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i="1">
                        <a:latin typeface="Cambria Math" charset="0"/>
                      </a:rPr>
                      <m:t>−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/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−1)</m:t>
                        </m:r>
                      </m:sup>
                    </m:sSub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>
                                <a:latin typeface="Cambria Math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e>
                    </m:nary>
                  </m:oMath>
                </a14:m>
                <a:endParaRPr lang="en-US" dirty="0"/>
              </a:p>
              <a:p>
                <a:r>
                  <a:rPr lang="en-US" b="1" dirty="0"/>
                  <a:t>			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08" b="-6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639736" y="1516276"/>
                <a:ext cx="3350659" cy="615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w. prob.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</a:rPr>
                          <m:t>𝑒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−1)</m:t>
                        </m:r>
                      </m:sup>
                    </m:sSub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9736" y="1516276"/>
                <a:ext cx="3350659" cy="615681"/>
              </a:xfrm>
              <a:prstGeom prst="rect">
                <a:avLst/>
              </a:prstGeom>
              <a:blipFill>
                <a:blip r:embed="rId4"/>
                <a:stretch>
                  <a:fillRect l="-3774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639736" y="2637199"/>
            <a:ext cx="2450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o.w</a:t>
            </a:r>
            <a:r>
              <a:rPr lang="en-US" sz="2800" dirty="0"/>
              <a:t>.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299398" y="1311636"/>
                <a:ext cx="3340338" cy="21890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2800" i="1">
                              <a:latin typeface="Cambria Math" charset="0"/>
                            </a:rPr>
                            <m:t>𝑒</m:t>
                          </m:r>
                        </m:sub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sz="2800" b="0" i="1" smtClean="0">
                          <a:latin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mr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mr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800" b="0" i="1" smtClean="0">
                                          <a:latin typeface="Cambria Math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charset="0"/>
                                        </a:rPr>
                                        <m:t>𝑒</m:t>
                                      </m:r>
                                    </m:sub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−1)</m:t>
                                      </m:r>
                                    </m:sup>
                                  </m:sSubSup>
                                </m:den>
                              </m:f>
                              <m:sSubSup>
                                <m:sSubSup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−1)</m:t>
                                  </m:r>
                                </m:sup>
                              </m:sSubSup>
                            </m:e>
                            <m:e>
                              <m:f>
                                <m:fPr>
                                  <m:ctrlPr>
                                    <a:rPr lang="en-US" sz="2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2800" b="1" i="1" smtClean="0">
                                  <a:latin typeface="Cambria Math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9398" y="1311636"/>
                <a:ext cx="3340338" cy="21890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55220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Repeated Edge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49" y="1315660"/>
                <a:ext cx="9631631" cy="540581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		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Expectation		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𝔼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𝑒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sup>
                    </m:sSubSup>
                  </m:oMath>
                </a14:m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Zero-mean 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 charset="0"/>
                          </a:rPr>
                          <m:t>𝑿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𝑒</m:t>
                        </m:r>
                      </m:sub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𝑒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b="0" i="1" smtClean="0">
                        <a:latin typeface="Cambria Math" charset="0"/>
                      </a:rPr>
                      <m:t>−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sup>
                    </m:sSubSup>
                  </m:oMath>
                </a14:m>
                <a:endParaRPr lang="en-US" dirty="0"/>
              </a:p>
              <a:p>
                <a:r>
                  <a:rPr lang="en-US" dirty="0"/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>
                        <a:latin typeface="Cambria Math" charset="0"/>
                      </a:rPr>
                      <m:t>=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/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i="1">
                        <a:latin typeface="Cambria Math" charset="0"/>
                      </a:rPr>
                      <m:t>−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/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−1)</m:t>
                        </m:r>
                      </m:sup>
                    </m:sSub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>
                                <a:latin typeface="Cambria Math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e>
                    </m:nary>
                  </m:oMath>
                </a14:m>
                <a:endParaRPr lang="en-US" dirty="0"/>
              </a:p>
              <a:p>
                <a:r>
                  <a:rPr lang="en-US" b="1" dirty="0"/>
                  <a:t>Martingale		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</m:e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prev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steps</m:t>
                        </m:r>
                      </m:e>
                    </m:d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b="1" dirty="0"/>
              </a:p>
              <a:p>
                <a:endParaRPr lang="en-US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15660"/>
                <a:ext cx="9631631" cy="5405816"/>
              </a:xfrm>
              <a:blipFill>
                <a:blip r:embed="rId3"/>
                <a:stretch>
                  <a:fillRect l="-1184" b="-6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639736" y="1516276"/>
                <a:ext cx="3350659" cy="615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w. prob.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</a:rPr>
                          <m:t>𝑒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−1)</m:t>
                        </m:r>
                      </m:sup>
                    </m:sSub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9736" y="1516276"/>
                <a:ext cx="3350659" cy="615681"/>
              </a:xfrm>
              <a:prstGeom prst="rect">
                <a:avLst/>
              </a:prstGeom>
              <a:blipFill>
                <a:blip r:embed="rId4"/>
                <a:stretch>
                  <a:fillRect l="-3774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639736" y="2637199"/>
            <a:ext cx="2450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o.w</a:t>
            </a:r>
            <a:r>
              <a:rPr lang="en-US" sz="2800" dirty="0"/>
              <a:t>.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299398" y="1311636"/>
                <a:ext cx="3340338" cy="21890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2800" i="1">
                              <a:latin typeface="Cambria Math" charset="0"/>
                            </a:rPr>
                            <m:t>𝑒</m:t>
                          </m:r>
                        </m:sub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sz="2800" b="0" i="1" smtClean="0">
                          <a:latin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mr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mr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800" b="0" i="1" smtClean="0">
                                          <a:latin typeface="Cambria Math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charset="0"/>
                                        </a:rPr>
                                        <m:t>𝑒</m:t>
                                      </m:r>
                                    </m:sub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−1)</m:t>
                                      </m:r>
                                    </m:sup>
                                  </m:sSubSup>
                                </m:den>
                              </m:f>
                              <m:sSubSup>
                                <m:sSubSup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−1)</m:t>
                                  </m:r>
                                </m:sup>
                              </m:sSubSup>
                            </m:e>
                            <m:e>
                              <m:f>
                                <m:fPr>
                                  <m:ctrlPr>
                                    <a:rPr lang="en-US" sz="2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2800" b="1" i="1" smtClean="0">
                                  <a:latin typeface="Cambria Math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9398" y="1311636"/>
                <a:ext cx="3340338" cy="21890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94254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7DA09-8A1E-3F40-9134-D467623F1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Repeated Edge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1A481E-6B0F-0248-9434-CE8528FFB8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It works – and it couldn’t be simpler</a:t>
                </a:r>
              </a:p>
              <a:p>
                <a:endParaRPr lang="en-US" dirty="0"/>
              </a:p>
              <a:p>
                <a:r>
                  <a:rPr lang="en-US" dirty="0"/>
                  <a:t>[K.PPS’17]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log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space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log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edge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sparsifier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Shave a log off many algorithms</a:t>
                </a:r>
              </a:p>
              <a:p>
                <a:r>
                  <a:rPr lang="en-US" dirty="0"/>
                  <a:t>that do repeated matrix sampling…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1A481E-6B0F-0248-9434-CE8528FFB8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08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5197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1C062-19A5-2C46-8786-8EF28981B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69D37E-342B-CF4E-8DDE-A1A867BFD3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0.5</m:t>
                        </m:r>
                      </m:sub>
                    </m:sSub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𝑳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i="1" dirty="0"/>
                  <a:t>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1.5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𝑳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i="1" dirty="0"/>
                  <a:t>    </a:t>
                </a:r>
                <a:r>
                  <a:rPr lang="en-US" dirty="0"/>
                  <a:t>and</a:t>
                </a:r>
                <a:r>
                  <a:rPr lang="en-US" i="1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1.5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𝑳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i="1" dirty="0"/>
                  <a:t>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  <m:r>
                          <a:rPr lang="en-US" b="1" i="1" dirty="0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  <m:t>𝐺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≤0.5</m:t>
                    </m:r>
                  </m:oMath>
                </a14:m>
                <a:r>
                  <a:rPr lang="en-US" dirty="0"/>
                  <a:t> ?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 smtClean="0">
                                <a:latin typeface="Cambria Math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−1/2</m:t>
                            </m:r>
                          </m:sup>
                        </m:sSubSup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  <m:r>
                          <a:rPr lang="en-US" b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)</m:t>
                        </m:r>
                        <m:sSubSup>
                          <m:sSub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>
                                <a:latin typeface="Cambria Math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−1/2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≤0.1</m:t>
                    </m:r>
                  </m:oMath>
                </a14:m>
                <a:r>
                  <a:rPr lang="en-US" dirty="0"/>
                  <a:t>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69D37E-342B-CF4E-8DDE-A1A867BFD3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8A52ABE-1536-7143-93FC-A4950866C8D3}"/>
              </a:ext>
            </a:extLst>
          </p:cNvPr>
          <p:cNvCxnSpPr>
            <a:cxnSpLocks/>
          </p:cNvCxnSpPr>
          <p:nvPr/>
        </p:nvCxnSpPr>
        <p:spPr>
          <a:xfrm flipH="1">
            <a:off x="628650" y="3638562"/>
            <a:ext cx="296265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4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accent1"/>
                </a:solidFill>
              </a:rPr>
              <a:t>Isotropic position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𝒁</m:t>
                        </m:r>
                      </m:e>
                    </m:acc>
                    <m:r>
                      <a:rPr lang="en-US" i="1">
                        <a:latin typeface="Cambria Math" charset="0"/>
                      </a:rPr>
                      <m:t>≝</m:t>
                    </m:r>
                    <m:sSubSup>
                      <m:sSub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charset="0"/>
                          </a:rPr>
                          <m:t>𝑳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  <m:sup>
                        <m:r>
                          <a:rPr lang="en-US" i="1">
                            <a:latin typeface="Cambria Math" charset="0"/>
                          </a:rPr>
                          <m:t>−1/2</m:t>
                        </m:r>
                      </m:sup>
                    </m:sSubSup>
                    <m:r>
                      <a:rPr lang="en-US" i="1">
                        <a:latin typeface="Cambria Math" charset="0"/>
                      </a:rPr>
                      <m:t> </m:t>
                    </m:r>
                    <m:r>
                      <a:rPr lang="en-US" b="1" i="1">
                        <a:latin typeface="Cambria Math" charset="0"/>
                      </a:rPr>
                      <m:t>𝒁</m:t>
                    </m:r>
                    <m:r>
                      <a:rPr lang="en-US" i="1">
                        <a:latin typeface="Cambria Math" charset="0"/>
                      </a:rPr>
                      <m:t> </m:t>
                    </m:r>
                    <m:sSubSup>
                      <m:sSub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charset="0"/>
                          </a:rPr>
                          <m:t>𝑳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  <m:sup>
                        <m:r>
                          <a:rPr lang="en-US" i="1">
                            <a:latin typeface="Cambria Math" charset="0"/>
                          </a:rPr>
                          <m:t>−1/2</m:t>
                        </m:r>
                      </m:sup>
                    </m:sSubSup>
                  </m:oMath>
                </a14:m>
                <a:r>
                  <a:rPr lang="en-US" dirty="0"/>
                  <a:t>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Goal is now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𝑳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𝑳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≤0.1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𝑳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≤0.1</m:t>
                    </m:r>
                  </m:oMath>
                </a14:m>
                <a:r>
                  <a:rPr lang="en-US" b="1" i="1" dirty="0"/>
                  <a:t>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738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96C72-E778-3E42-8440-EFA2BFEC7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50793"/>
            <a:ext cx="8079415" cy="1325563"/>
          </a:xfrm>
        </p:spPr>
        <p:txBody>
          <a:bodyPr/>
          <a:lstStyle/>
          <a:p>
            <a:r>
              <a:rPr lang="en-US" dirty="0"/>
              <a:t>Concentration of </a:t>
            </a:r>
            <a:r>
              <a:rPr lang="en-US" b="1" dirty="0"/>
              <a:t>Matrix</a:t>
            </a:r>
            <a:r>
              <a:rPr lang="en-US" dirty="0"/>
              <a:t> </a:t>
            </a:r>
            <a:r>
              <a:rPr lang="en-US" b="1" dirty="0"/>
              <a:t>Martingales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C17B2-B653-FE4A-A610-C0567BD534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8238903" cy="5405816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b="1" dirty="0"/>
                  <a:t>Matrix Freedman’s Inequality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Random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𝑿</m:t>
                        </m:r>
                      </m:e>
                    </m:acc>
                    <m:r>
                      <a:rPr lang="en-US" b="0" i="1">
                        <a:latin typeface="Cambria Math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b="1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>
                                        <a:solidFill>
                                          <a:schemeClr val="accent1"/>
                                        </a:solidFill>
                                        <a:latin typeface="Cambria Math" charset="0"/>
                                      </a:rPr>
                                      <m:t>𝑿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</m:e>
                        </m:nary>
                      </m:e>
                    </m:nary>
                  </m:oMath>
                </a14:m>
                <a:r>
                  <a:rPr lang="en-US" i="1" dirty="0">
                    <a:latin typeface="Cambria Math" charset="0"/>
                  </a:rPr>
                  <a:t>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𝑿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i="1"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>
                        <a:latin typeface="Cambria Math" charset="0"/>
                      </a:rPr>
                      <m:t>,</m:t>
                    </m:r>
                  </m:oMath>
                </a14:m>
                <a:r>
                  <a:rPr lang="en-US" i="1" dirty="0">
                    <a:latin typeface="Cambria Math" charset="0"/>
                  </a:rPr>
                  <a:t>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symmetric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̅"/>
                                <m:ctrlPr>
                                  <a:rPr lang="en-US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𝑿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|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previous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steps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=0</m:t>
                    </m:r>
                  </m:oMath>
                </a14:m>
                <a:endParaRPr lang="en-US" i="1" dirty="0">
                  <a:latin typeface="Cambria Math" charset="0"/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ambria Math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̅"/>
                                <m:ctrlPr>
                                  <a:rPr lang="en-US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𝑿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charset="0"/>
                      </a:rPr>
                      <m:t>𝑟</m:t>
                    </m:r>
                  </m:oMath>
                </a14:m>
                <a:endParaRPr lang="en-US" b="1" i="1" dirty="0">
                  <a:latin typeface="Cambria Math" charset="0"/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‖"/>
                            <m:endChr m:val="‖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400" i="1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  <m:sup/>
                                  <m:e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𝔼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2400" i="1">
                                                    <a:solidFill>
                                                      <a:schemeClr val="accent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Sup>
                                                  <m:sSubSupPr>
                                                    <m:ctrlPr>
                                                      <a:rPr lang="en-US" sz="2400" i="1">
                                                        <a:solidFill>
                                                          <a:schemeClr val="accent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SupPr>
                                                  <m:e>
                                                    <m:acc>
                                                      <m:accPr>
                                                        <m:chr m:val="̅"/>
                                                        <m:ctrlPr>
                                                          <a:rPr lang="en-US" sz="2400" b="1" i="1">
                                                            <a:solidFill>
                                                              <a:schemeClr val="accent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accPr>
                                                      <m:e>
                                                        <m:r>
                                                          <a:rPr lang="en-US" sz="2400" b="1" i="1">
                                                            <a:solidFill>
                                                              <a:schemeClr val="accent1"/>
                                                            </a:solidFill>
                                                            <a:latin typeface="Cambria Math" charset="0"/>
                                                          </a:rPr>
                                                          <m:t>𝑿</m:t>
                                                        </m:r>
                                                      </m:e>
                                                    </m:acc>
                                                  </m:e>
                                                  <m:sub>
                                                    <m:r>
                                                      <a:rPr lang="en-US" sz="2400" i="1">
                                                        <a:solidFill>
                                                          <a:schemeClr val="accent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𝑒</m:t>
                                                    </m:r>
                                                  </m:sub>
                                                  <m:sup>
                                                    <m:d>
                                                      <m:dPr>
                                                        <m:ctrlPr>
                                                          <a:rPr lang="en-US" sz="2400" i="1">
                                                            <a:solidFill>
                                                              <a:schemeClr val="accent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dPr>
                                                      <m:e>
                                                        <m:r>
                                                          <a:rPr lang="en-US" sz="2400" i="1">
                                                            <a:solidFill>
                                                              <a:schemeClr val="accent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𝑖</m:t>
                                                        </m:r>
                                                      </m:e>
                                                    </m:d>
                                                  </m:sup>
                                                </m:sSubSup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|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>
                                            <a:latin typeface="Cambria Math" panose="02040503050406030204" pitchFamily="18" charset="0"/>
                                          </a:rPr>
                                          <m:t>prev</m:t>
                                        </m:r>
                                        <m:r>
                                          <a:rPr lang="en-US" sz="2400">
                                            <a:latin typeface="Cambria Math" panose="02040503050406030204" pitchFamily="18" charset="0"/>
                                          </a:rPr>
                                          <m:t>.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>
                                            <a:latin typeface="Cambria Math" panose="02040503050406030204" pitchFamily="18" charset="0"/>
                                          </a:rPr>
                                          <m:t>steps</m:t>
                                        </m:r>
                                      </m:e>
                                    </m:d>
                                  </m:e>
                                </m:nary>
                              </m:e>
                            </m:nary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charset="0"/>
                          </a:rPr>
                          <m:t>𝜎</m:t>
                        </m:r>
                      </m:e>
                      <m:sup>
                        <m:r>
                          <a:rPr lang="en-US" sz="2400" i="1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𝛿</m:t>
                    </m:r>
                  </m:oMath>
                </a14:m>
                <a:endParaRPr lang="en-US" sz="2400" dirty="0">
                  <a:latin typeface="Cambria Math" charset="0"/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endParaRPr lang="en-US" dirty="0">
                  <a:latin typeface="Cambria Math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>
                    <a:latin typeface="Calibri" charset="0"/>
                    <a:ea typeface="Calibri" charset="0"/>
                    <a:cs typeface="Calibri" charset="0"/>
                  </a:rPr>
                  <a:t>gives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i="1" dirty="0">
                  <a:latin typeface="Calibri" charset="0"/>
                  <a:cs typeface="Calibri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i="1" dirty="0">
                    <a:latin typeface="Calibri" charset="0"/>
                    <a:cs typeface="Calibri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ℙ</m:t>
                    </m:r>
                    <m:r>
                      <a:rPr lang="en-US" i="1">
                        <a:latin typeface="Cambria Math" charset="0"/>
                      </a:rPr>
                      <m:t>[</m:t>
                    </m:r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𝑿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m:rPr>
                        <m:lit/>
                      </m:rP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]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𝑑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uncPr>
                      <m:fName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/2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𝑟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𝛿</m:t>
                    </m:r>
                  </m:oMath>
                </a14:m>
                <a:endParaRPr lang="en-US" dirty="0">
                  <a:latin typeface="Cambria Math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C17B2-B653-FE4A-A610-C0567BD534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8238903" cy="5405816"/>
              </a:xfrm>
              <a:blipFill>
                <a:blip r:embed="rId3"/>
                <a:stretch>
                  <a:fillRect l="-1541" t="-3052" r="-1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27405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96C72-E778-3E42-8440-EFA2BFEC7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50793"/>
            <a:ext cx="8079415" cy="1325563"/>
          </a:xfrm>
        </p:spPr>
        <p:txBody>
          <a:bodyPr/>
          <a:lstStyle/>
          <a:p>
            <a:r>
              <a:rPr lang="en-US" dirty="0"/>
              <a:t>Concentration of </a:t>
            </a:r>
            <a:r>
              <a:rPr lang="en-US" b="1" dirty="0"/>
              <a:t>Matrix</a:t>
            </a:r>
            <a:r>
              <a:rPr lang="en-US" dirty="0"/>
              <a:t> </a:t>
            </a:r>
            <a:r>
              <a:rPr lang="en-US" b="1" dirty="0"/>
              <a:t>Martingales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C17B2-B653-FE4A-A610-C0567BD534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8238903" cy="5405816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b="1" dirty="0"/>
                  <a:t>Matrix Freedman’s Inequality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Random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𝑿</m:t>
                        </m:r>
                      </m:e>
                    </m:acc>
                    <m:r>
                      <a:rPr lang="en-US" b="0" i="1">
                        <a:latin typeface="Cambria Math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b="1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>
                                        <a:solidFill>
                                          <a:schemeClr val="accent1"/>
                                        </a:solidFill>
                                        <a:latin typeface="Cambria Math" charset="0"/>
                                      </a:rPr>
                                      <m:t>𝑿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</m:e>
                        </m:nary>
                      </m:e>
                    </m:nary>
                  </m:oMath>
                </a14:m>
                <a:r>
                  <a:rPr lang="en-US" i="1" dirty="0">
                    <a:latin typeface="Cambria Math" charset="0"/>
                  </a:rPr>
                  <a:t>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𝑿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i="1"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>
                        <a:latin typeface="Cambria Math" charset="0"/>
                      </a:rPr>
                      <m:t>,</m:t>
                    </m:r>
                  </m:oMath>
                </a14:m>
                <a:r>
                  <a:rPr lang="en-US" i="1" dirty="0">
                    <a:latin typeface="Cambria Math" charset="0"/>
                  </a:rPr>
                  <a:t>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symmetric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̅"/>
                                <m:ctrlPr>
                                  <a:rPr lang="en-US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𝑿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|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previous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steps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=0</m:t>
                    </m:r>
                  </m:oMath>
                </a14:m>
                <a:endParaRPr lang="en-US" i="1" dirty="0">
                  <a:latin typeface="Cambria Math" charset="0"/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ambria Math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̅"/>
                                <m:ctrlPr>
                                  <a:rPr lang="en-US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𝑿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charset="0"/>
                      </a:rPr>
                      <m:t>𝑟</m:t>
                    </m:r>
                  </m:oMath>
                </a14:m>
                <a:endParaRPr lang="en-US" b="1" i="1" dirty="0">
                  <a:latin typeface="Cambria Math" charset="0"/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‖"/>
                            <m:endChr m:val="‖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400" i="1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  <m:sup/>
                                  <m:e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𝔼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2400" i="1">
                                                    <a:solidFill>
                                                      <a:schemeClr val="accent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Sup>
                                                  <m:sSubSupPr>
                                                    <m:ctrlPr>
                                                      <a:rPr lang="en-US" sz="2400" i="1">
                                                        <a:solidFill>
                                                          <a:schemeClr val="accent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SupPr>
                                                  <m:e>
                                                    <m:acc>
                                                      <m:accPr>
                                                        <m:chr m:val="̅"/>
                                                        <m:ctrlPr>
                                                          <a:rPr lang="en-US" sz="2400" b="1" i="1">
                                                            <a:solidFill>
                                                              <a:schemeClr val="accent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accPr>
                                                      <m:e>
                                                        <m:r>
                                                          <a:rPr lang="en-US" sz="2400" b="1" i="1">
                                                            <a:solidFill>
                                                              <a:schemeClr val="accent1"/>
                                                            </a:solidFill>
                                                            <a:latin typeface="Cambria Math" charset="0"/>
                                                          </a:rPr>
                                                          <m:t>𝑿</m:t>
                                                        </m:r>
                                                      </m:e>
                                                    </m:acc>
                                                  </m:e>
                                                  <m:sub>
                                                    <m:r>
                                                      <a:rPr lang="en-US" sz="2400" i="1">
                                                        <a:solidFill>
                                                          <a:schemeClr val="accent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𝑒</m:t>
                                                    </m:r>
                                                  </m:sub>
                                                  <m:sup>
                                                    <m:d>
                                                      <m:dPr>
                                                        <m:ctrlPr>
                                                          <a:rPr lang="en-US" sz="2400" i="1">
                                                            <a:solidFill>
                                                              <a:schemeClr val="accent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dPr>
                                                      <m:e>
                                                        <m:r>
                                                          <a:rPr lang="en-US" sz="2400" i="1">
                                                            <a:solidFill>
                                                              <a:schemeClr val="accent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𝑖</m:t>
                                                        </m:r>
                                                      </m:e>
                                                    </m:d>
                                                  </m:sup>
                                                </m:sSubSup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|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>
                                            <a:latin typeface="Cambria Math" panose="02040503050406030204" pitchFamily="18" charset="0"/>
                                          </a:rPr>
                                          <m:t>prev</m:t>
                                        </m:r>
                                        <m:r>
                                          <a:rPr lang="en-US" sz="2400">
                                            <a:latin typeface="Cambria Math" panose="02040503050406030204" pitchFamily="18" charset="0"/>
                                          </a:rPr>
                                          <m:t>.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>
                                            <a:latin typeface="Cambria Math" panose="02040503050406030204" pitchFamily="18" charset="0"/>
                                          </a:rPr>
                                          <m:t>steps</m:t>
                                        </m:r>
                                      </m:e>
                                    </m:d>
                                  </m:e>
                                </m:nary>
                              </m:e>
                            </m:nary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charset="0"/>
                          </a:rPr>
                          <m:t>𝜎</m:t>
                        </m:r>
                      </m:e>
                      <m:sup>
                        <m:r>
                          <a:rPr lang="en-US" sz="2400" i="1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𝛿</m:t>
                    </m:r>
                  </m:oMath>
                </a14:m>
                <a:endParaRPr lang="en-US" sz="2400" dirty="0">
                  <a:latin typeface="Cambria Math" charset="0"/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endParaRPr lang="en-US" dirty="0">
                  <a:latin typeface="Cambria Math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>
                    <a:latin typeface="Calibri" charset="0"/>
                    <a:ea typeface="Calibri" charset="0"/>
                    <a:cs typeface="Calibri" charset="0"/>
                  </a:rPr>
                  <a:t>gives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i="1" dirty="0">
                  <a:latin typeface="Calibri" charset="0"/>
                  <a:cs typeface="Calibri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i="1" dirty="0">
                    <a:latin typeface="Calibri" charset="0"/>
                    <a:cs typeface="Calibri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ℙ</m:t>
                    </m:r>
                    <m:r>
                      <a:rPr lang="en-US" i="1">
                        <a:latin typeface="Cambria Math" charset="0"/>
                      </a:rPr>
                      <m:t>[</m:t>
                    </m:r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𝑿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m:rPr>
                        <m:lit/>
                      </m:rP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]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𝑑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uncPr>
                      <m:fName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/2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𝑟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𝛿</m:t>
                    </m:r>
                  </m:oMath>
                </a14:m>
                <a:endParaRPr lang="en-US" dirty="0">
                  <a:latin typeface="Cambria Math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C17B2-B653-FE4A-A610-C0567BD534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8238903" cy="5405816"/>
              </a:xfrm>
              <a:blipFill>
                <a:blip r:embed="rId3"/>
                <a:stretch>
                  <a:fillRect l="-1541" t="-3052" r="-1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7BA46FB8-B41C-464B-9C72-C6E4984A1AD3}"/>
              </a:ext>
            </a:extLst>
          </p:cNvPr>
          <p:cNvSpPr/>
          <p:nvPr/>
        </p:nvSpPr>
        <p:spPr>
          <a:xfrm>
            <a:off x="1139483" y="2912013"/>
            <a:ext cx="1913206" cy="70338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65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96C72-E778-3E42-8440-EFA2BFEC7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Concentration of Scalar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C17B2-B653-FE4A-A610-C0567BD534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b="1" dirty="0"/>
                  <a:t>Bernstein’s Inequality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Random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charset="0"/>
                      </a:rPr>
                      <m:t>𝑋</m:t>
                    </m:r>
                    <m:r>
                      <a:rPr lang="en-US" b="0" i="1">
                        <a:latin typeface="Cambria Math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>
                            <a:latin typeface="Cambria Math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800" i="1" dirty="0">
                    <a:latin typeface="Cambria Math" charset="0"/>
                  </a:rPr>
                  <a:t>	,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2800" i="1" dirty="0">
                  <a:latin typeface="Cambria Math" charset="0"/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charset="0"/>
                          </a:rPr>
                          <m:t>𝑋</m:t>
                        </m:r>
                      </m:e>
                      <m:sub>
                        <m:r>
                          <a:rPr lang="en-US" b="0" i="1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i="1" dirty="0">
                    <a:latin typeface="Cambria Math" charset="0"/>
                  </a:rPr>
                  <a:t> </a:t>
                </a:r>
                <a:r>
                  <a:rPr lang="en-US" dirty="0"/>
                  <a:t>are independent</a:t>
                </a:r>
                <a:endParaRPr lang="en-US" i="1" dirty="0"/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𝔼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charset="0"/>
                          </a:rPr>
                          <m:t>𝑋</m:t>
                        </m:r>
                      </m:e>
                      <m:sub>
                        <m:r>
                          <a:rPr lang="en-US" b="0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b="0" i="1">
                        <a:latin typeface="Cambria Math" charset="0"/>
                      </a:rPr>
                      <m:t>=</m:t>
                    </m:r>
                    <m:r>
                      <a:rPr lang="en-US" i="1">
                        <a:latin typeface="Cambria Math" charset="0"/>
                      </a:rPr>
                      <m:t>0</m:t>
                    </m:r>
                  </m:oMath>
                </a14:m>
                <a:endParaRPr lang="en-US" i="1" dirty="0">
                  <a:latin typeface="Cambria Math" charset="0"/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charset="0"/>
                      </a:rPr>
                      <m:t>𝑟</m:t>
                    </m:r>
                  </m:oMath>
                </a14:m>
                <a:endParaRPr lang="en-US" b="1" i="1" dirty="0">
                  <a:latin typeface="Cambria Math" charset="0"/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i="1">
                            <a:latin typeface="Cambria Math" charset="0"/>
                          </a:rPr>
                          <m:t>𝔼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 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1" i="1" dirty="0">
                  <a:latin typeface="Cambria Math" charset="0"/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endParaRPr lang="en-US" b="1" i="1" dirty="0">
                  <a:latin typeface="Cambria Math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>
                    <a:latin typeface="Calibri" charset="0"/>
                    <a:ea typeface="Calibri" charset="0"/>
                    <a:cs typeface="Calibri" charset="0"/>
                  </a:rPr>
                  <a:t>gives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ℙ</m:t>
                      </m:r>
                      <m:r>
                        <a:rPr lang="en-US" i="1">
                          <a:latin typeface="Cambria Math" charset="0"/>
                        </a:rPr>
                        <m:t>[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m:rPr>
                          <m:lit/>
                        </m:rP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]</m:t>
                      </m:r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≤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uncPr>
                        <m:fNam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/2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𝑟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  <m:r>
                                    <a:rPr lang="en-U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C17B2-B653-FE4A-A610-C0567BD534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08" t="-4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D88435BC-38D1-D942-8A24-9C29F79A4117}"/>
              </a:ext>
            </a:extLst>
          </p:cNvPr>
          <p:cNvSpPr/>
          <p:nvPr/>
        </p:nvSpPr>
        <p:spPr>
          <a:xfrm>
            <a:off x="6634716" y="5179679"/>
            <a:ext cx="1531089" cy="1435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F291C1-5C5C-5440-A2E1-DB21C0CA9449}"/>
                  </a:ext>
                </a:extLst>
              </p:cNvPr>
              <p:cNvSpPr txBox="1"/>
              <p:nvPr/>
            </p:nvSpPr>
            <p:spPr>
              <a:xfrm>
                <a:off x="2562447" y="4294875"/>
                <a:ext cx="6262577" cy="523220"/>
              </a:xfrm>
              <a:prstGeom prst="rect">
                <a:avLst/>
              </a:prstGeom>
              <a:noFill/>
              <a:ln w="2222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E.g.  if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=0.5,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=0.1/</m:t>
                    </m:r>
                    <m:r>
                      <m:rPr>
                        <m:sty m:val="p"/>
                      </m:rPr>
                      <a:rPr lang="en-US" sz="2800" i="1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(1/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i="1" dirty="0">
                    <a:latin typeface="Cambria Math" charset="0"/>
                  </a:rPr>
                  <a:t> </a:t>
                </a:r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F291C1-5C5C-5440-A2E1-DB21C0CA9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2447" y="4294875"/>
                <a:ext cx="6262577" cy="523220"/>
              </a:xfrm>
              <a:prstGeom prst="rect">
                <a:avLst/>
              </a:prstGeom>
              <a:blipFill>
                <a:blip r:embed="rId4"/>
                <a:stretch>
                  <a:fillRect l="-1815" t="-6818" b="-27273"/>
                </a:stretch>
              </a:blipFill>
              <a:ln w="2222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527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59416-E7F3-594B-9C7E-826AE8627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 Control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7D5849-71FA-924C-B10C-C7E26C6B63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8835984" cy="540581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Can there be many edges with large norm?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/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b="1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sup>
                            </m:sSubSup>
                          </m:e>
                        </m:d>
                      </m:e>
                    </m:nary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b="1" i="1">
                            <a:latin typeface="Cambria Math" panose="02040503050406030204" pitchFamily="18" charset="0"/>
                          </a:rPr>
                          <m:t>Tr</m:t>
                        </m:r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b="1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sup>
                            </m:sSubSup>
                          </m:e>
                        </m:d>
                      </m:e>
                    </m:nary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1" i="1">
                        <a:latin typeface="Cambria Math" panose="02040503050406030204" pitchFamily="18" charset="0"/>
                      </a:rPr>
                      <m:t>Tr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b="1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sup>
                            </m:sSubSup>
                          </m:e>
                        </m:nary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	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1" i="1">
                        <a:latin typeface="Cambria Math" panose="02040503050406030204" pitchFamily="18" charset="0"/>
                      </a:rPr>
                      <m:t>Tr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̅"/>
                                <m:ctrlPr>
                                  <a:rPr lang="en-US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𝑳</m:t>
                                </m:r>
                              </m:e>
                            </m:acc>
                          </m:e>
                          <m:sub/>
                          <m:sup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(0)</m:t>
                            </m:r>
                          </m:sup>
                        </m:sSubSup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						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1" i="1">
                        <a:latin typeface="Cambria Math" panose="02040503050406030204" pitchFamily="18" charset="0"/>
                      </a:rPr>
                      <m:t>Tr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  <a:p>
                <a:r>
                  <a:rPr lang="en-US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Can afford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,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b="1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b="1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sup>
                            </m:sSubSup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𝑒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US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7D5849-71FA-924C-B10C-C7E26C6B63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8835984" cy="5405816"/>
              </a:xfrm>
              <a:blipFill>
                <a:blip r:embed="rId3"/>
                <a:stretch>
                  <a:fillRect l="-6178" t="-2582" b="-12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6A3F9FA-6DC1-CC4C-B0ED-A0E6EE963CCB}"/>
                  </a:ext>
                </a:extLst>
              </p:cNvPr>
              <p:cNvSpPr txBox="1"/>
              <p:nvPr/>
            </p:nvSpPr>
            <p:spPr>
              <a:xfrm>
                <a:off x="4148404" y="2221317"/>
                <a:ext cx="33506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w.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800" dirty="0"/>
                  <a:t> 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6A3F9FA-6DC1-CC4C-B0ED-A0E6EE963C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404" y="2221317"/>
                <a:ext cx="3350659" cy="523220"/>
              </a:xfrm>
              <a:prstGeom prst="rect">
                <a:avLst/>
              </a:prstGeom>
              <a:blipFill>
                <a:blip r:embed="rId4"/>
                <a:stretch>
                  <a:fillRect l="-3788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35C2039-D820-7340-97D7-582A1C9AF370}"/>
              </a:ext>
            </a:extLst>
          </p:cNvPr>
          <p:cNvSpPr txBox="1"/>
          <p:nvPr/>
        </p:nvSpPr>
        <p:spPr>
          <a:xfrm>
            <a:off x="4160281" y="3195961"/>
            <a:ext cx="2450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o.w</a:t>
            </a:r>
            <a:r>
              <a:rPr lang="en-US" sz="2800" dirty="0"/>
              <a:t>.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E3BDE5D-B38A-4C47-915B-D1D3F9A63EB7}"/>
                  </a:ext>
                </a:extLst>
              </p:cNvPr>
              <p:cNvSpPr/>
              <p:nvPr/>
            </p:nvSpPr>
            <p:spPr>
              <a:xfrm>
                <a:off x="1737883" y="1981298"/>
                <a:ext cx="2568652" cy="20676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sz="28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</m:acc>
                        </m:e>
                        <m:sub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𝑒</m:t>
                          </m:r>
                        </m:sub>
                        <m:sup>
                          <m:r>
                            <a:rPr lang="en-US" sz="2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1)</m:t>
                          </m:r>
                        </m:sup>
                      </m:sSubSup>
                      <m:r>
                        <a:rPr lang="en-US" sz="2800" b="0" i="1" smtClean="0">
                          <a:latin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mr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mr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den>
                              </m:f>
                              <m:sSubSup>
                                <m:sSubSupPr>
                                  <m:ctrlPr>
                                    <a:rPr lang="en-US" sz="28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800" b="1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b="1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𝑳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(0)</m:t>
                                  </m:r>
                                </m:sup>
                              </m:sSubSup>
                            </m:e>
                            <m:e>
                              <m:f>
                                <m:fPr>
                                  <m:ctrlPr>
                                    <a:rPr lang="en-US" sz="2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2800" b="1" i="1" smtClean="0">
                                  <a:latin typeface="Cambria Math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E3BDE5D-B38A-4C47-915B-D1D3F9A63E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7883" y="1981298"/>
                <a:ext cx="2568652" cy="20676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850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E204F-EE23-8E46-86BE-D16FC23C3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 Control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518143-0439-5A49-A2F1-85C91DF993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̅"/>
                                <m:ctrlPr>
                                  <a:rPr lang="en-US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𝑿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charset="0"/>
                      </a:rPr>
                      <m:t>𝑟</m:t>
                    </m:r>
                  </m:oMath>
                </a14:m>
                <a:r>
                  <a:rPr lang="en-US" b="1" i="1" dirty="0">
                    <a:latin typeface="Cambria Math" charset="0"/>
                  </a:rPr>
                  <a:t> </a:t>
                </a:r>
                <a:endParaRPr lang="en-US" dirty="0"/>
              </a:p>
              <a:p>
                <a:r>
                  <a:rPr lang="en-US" dirty="0"/>
                  <a:t>If we lose track of the original graph, </a:t>
                </a:r>
              </a:p>
              <a:p>
                <a:r>
                  <a:rPr lang="en-US" dirty="0"/>
                  <a:t>we can’t estimate the norm</a:t>
                </a:r>
              </a:p>
              <a:p>
                <a:r>
                  <a:rPr lang="en-US" b="1" dirty="0"/>
                  <a:t>Stopping time argument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518143-0439-5A49-A2F1-85C91DF993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82EC60A-7FE6-4048-9A37-55BD5CD008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2800" y="3654550"/>
            <a:ext cx="3797300" cy="320345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52DC652-CC72-854D-8651-25E6FCC98ACA}"/>
              </a:ext>
            </a:extLst>
          </p:cNvPr>
          <p:cNvCxnSpPr/>
          <p:nvPr/>
        </p:nvCxnSpPr>
        <p:spPr>
          <a:xfrm>
            <a:off x="2108200" y="3876800"/>
            <a:ext cx="36131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1FD159-C32B-A941-8CFC-4996158AE75D}"/>
              </a:ext>
            </a:extLst>
          </p:cNvPr>
          <p:cNvCxnSpPr/>
          <p:nvPr/>
        </p:nvCxnSpPr>
        <p:spPr>
          <a:xfrm>
            <a:off x="2120900" y="5121400"/>
            <a:ext cx="36131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574312-9885-F742-B694-D0FF28E5098B}"/>
              </a:ext>
            </a:extLst>
          </p:cNvPr>
          <p:cNvCxnSpPr/>
          <p:nvPr/>
        </p:nvCxnSpPr>
        <p:spPr>
          <a:xfrm>
            <a:off x="2120900" y="6404100"/>
            <a:ext cx="36131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AE38A2F2-5ACE-C946-A2A8-8C5593EDC93A}"/>
              </a:ext>
            </a:extLst>
          </p:cNvPr>
          <p:cNvSpPr/>
          <p:nvPr/>
        </p:nvSpPr>
        <p:spPr>
          <a:xfrm>
            <a:off x="6938720" y="4859790"/>
            <a:ext cx="19295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Bad regions</a:t>
            </a:r>
            <a:endParaRPr lang="en-US" sz="28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286403C-CBA0-BE41-834C-6850B4C0105E}"/>
              </a:ext>
            </a:extLst>
          </p:cNvPr>
          <p:cNvCxnSpPr>
            <a:cxnSpLocks/>
          </p:cNvCxnSpPr>
          <p:nvPr/>
        </p:nvCxnSpPr>
        <p:spPr>
          <a:xfrm flipH="1" flipV="1">
            <a:off x="5880100" y="3784600"/>
            <a:ext cx="1058621" cy="1075190"/>
          </a:xfrm>
          <a:prstGeom prst="straightConnector1">
            <a:avLst/>
          </a:prstGeom>
          <a:ln w="1174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B1C070A-2011-BF43-8053-96123A874A47}"/>
              </a:ext>
            </a:extLst>
          </p:cNvPr>
          <p:cNvCxnSpPr>
            <a:cxnSpLocks/>
          </p:cNvCxnSpPr>
          <p:nvPr/>
        </p:nvCxnSpPr>
        <p:spPr>
          <a:xfrm flipH="1">
            <a:off x="5772150" y="5321349"/>
            <a:ext cx="1166570" cy="1124142"/>
          </a:xfrm>
          <a:prstGeom prst="straightConnector1">
            <a:avLst/>
          </a:prstGeom>
          <a:ln w="1174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25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536E3-3420-4443-81C9-3458B76FB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Control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F3B5E4-0D21-834B-BB2A-F3D39C00A0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</a:rPr>
                      <m:t>𝔼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>
                                        <a:solidFill>
                                          <a:schemeClr val="accent1"/>
                                        </a:solidFill>
                                        <a:latin typeface="Cambria Math" charset="0"/>
                                      </a:rPr>
                                      <m:t>𝑿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𝑒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charset="0"/>
                      </a:rPr>
                      <m:t>≼</m:t>
                    </m:r>
                    <m:r>
                      <a:rPr lang="en-US" i="1">
                        <a:latin typeface="Cambria Math" charset="0"/>
                      </a:rPr>
                      <m:t>𝑟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𝑳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𝑒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bSup>
                  </m:oMath>
                </a14:m>
                <a:r>
                  <a:rPr lang="en-US" dirty="0"/>
                  <a:t>	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/>
                      <m:e>
                        <m:r>
                          <a:rPr lang="en-US" i="1">
                            <a:latin typeface="Cambria Math" charset="0"/>
                          </a:rPr>
                          <m:t>𝔼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1" i="1">
                                            <a:solidFill>
                                              <a:schemeClr val="accent1"/>
                                            </a:solidFill>
                                            <a:latin typeface="Cambria Math" charset="0"/>
                                          </a:rPr>
                                          <m:t>𝑿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accent1"/>
                                        </a:solidFill>
                                        <a:latin typeface="Cambria Math" charset="0"/>
                                      </a:rPr>
                                      <m:t>𝑒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i="1">
                        <a:latin typeface="Cambria Math" charset="0"/>
                      </a:rPr>
                      <m:t>≼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/>
                      <m:e>
                        <m:r>
                          <a:rPr lang="en-US" i="1">
                            <a:latin typeface="Cambria Math" charset="0"/>
                          </a:rPr>
                          <m:t>𝑟</m:t>
                        </m:r>
                        <m:sSubSup>
                          <m:sSubSup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𝑳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(0)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 dirty="0"/>
                          <m:t>	 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charset="0"/>
                      </a:rPr>
                      <m:t>𝑟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dirty="0"/>
                  <a:t>	</a:t>
                </a:r>
              </a:p>
              <a:p>
                <a:endParaRPr lang="en-US" dirty="0"/>
              </a:p>
              <a:p>
                <a:r>
                  <a:rPr lang="en-US" dirty="0"/>
                  <a:t>But then edges get resampled.</a:t>
                </a:r>
              </a:p>
              <a:p>
                <a:endParaRPr lang="en-US" dirty="0"/>
              </a:p>
              <a:p>
                <a:r>
                  <a:rPr lang="en-US" dirty="0"/>
                  <a:t>Geometric sequence for variance, roughly.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F3B5E4-0D21-834B-BB2A-F3D39C00A0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97936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7DA09-8A1E-3F40-9134-D467623F1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Resparsification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1A481E-6B0F-0248-9434-CE8528FFB8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Every time we accumulate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20 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</a:t>
                </a:r>
              </a:p>
              <a:p>
                <a:r>
                  <a:rPr lang="en-US" dirty="0" err="1"/>
                  <a:t>sparsify</a:t>
                </a:r>
                <a:r>
                  <a:rPr lang="en-US" dirty="0"/>
                  <a:t> down to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</a:t>
                </a:r>
              </a:p>
              <a:p>
                <a:r>
                  <a:rPr lang="en-US" dirty="0"/>
                  <a:t>and continue</a:t>
                </a:r>
              </a:p>
              <a:p>
                <a:endParaRPr lang="en-US" dirty="0"/>
              </a:p>
              <a:p>
                <a:r>
                  <a:rPr lang="en-US" dirty="0"/>
                  <a:t>[K.PPS’17]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log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space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log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edge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sparsifier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Shave a log off many algorithms</a:t>
                </a:r>
              </a:p>
              <a:p>
                <a:r>
                  <a:rPr lang="en-US" dirty="0"/>
                  <a:t>that do repeated matrix sampling…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1A481E-6B0F-0248-9434-CE8528FFB8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08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23382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Laplacian Linear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49" y="1315660"/>
                <a:ext cx="8422585" cy="5405816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>
                    <a:latin typeface="Calibri" panose="020F0502020204030204" pitchFamily="34" charset="0"/>
                    <a:ea typeface="Cambria Math" charset="0"/>
                    <a:cs typeface="Calibri" panose="020F0502020204030204" pitchFamily="34" charset="0"/>
                  </a:rPr>
                  <a:t>[ST04]: solving Laplacian linear equations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>
                    <a:latin typeface="Calibri" panose="020F0502020204030204" pitchFamily="34" charset="0"/>
                    <a:ea typeface="Cambria Math" charset="0"/>
                    <a:cs typeface="Calibri" panose="020F0502020204030204" pitchFamily="34" charset="0"/>
                  </a:rPr>
                  <a:t> time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>
                  <a:latin typeface="Calibri" panose="020F0502020204030204" pitchFamily="34" charset="0"/>
                  <a:ea typeface="Cambria Math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b="0" dirty="0">
                    <a:ea typeface="Cambria Math" charset="0"/>
                    <a:cs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charset="0"/>
                        <a:cs typeface="Calibri" panose="020F0502020204030204" pitchFamily="34" charset="0"/>
                      </a:rPr>
                      <m:t>⋮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ea typeface="Cambria Math" charset="0"/>
                    <a:cs typeface="Calibri" panose="020F0502020204030204" pitchFamily="34" charset="0"/>
                  </a:rPr>
                  <a:t>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>
                  <a:latin typeface="Calibri" panose="020F0502020204030204" pitchFamily="34" charset="0"/>
                  <a:ea typeface="Cambria Math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>
                    <a:latin typeface="Calibri" panose="020F0502020204030204" pitchFamily="34" charset="0"/>
                    <a:ea typeface="Cambria Math" charset="0"/>
                    <a:cs typeface="Calibri" panose="020F0502020204030204" pitchFamily="34" charset="0"/>
                  </a:rPr>
                  <a:t>[KS16]: simple algorithm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15660"/>
                <a:ext cx="8422585" cy="5405816"/>
              </a:xfrm>
              <a:blipFill>
                <a:blip r:embed="rId3"/>
                <a:stretch>
                  <a:fillRect l="-1353" t="-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278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Solving a Laplacian Linear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 noGrp="1"/>
              </p:cNvSpPr>
              <p:nvPr>
                <p:ph idx="1"/>
              </p:nvPr>
            </p:nvSpPr>
            <p:spPr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𝑳</m:t>
                    </m:r>
                    <m:r>
                      <a:rPr lang="en-US" sz="28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𝒙</m:t>
                    </m:r>
                    <m:r>
                      <a:rPr lang="en-US" sz="28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US" sz="28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𝒃</m:t>
                    </m:r>
                  </m:oMath>
                </a14:m>
                <a:r>
                  <a:rPr lang="en-US" sz="2800" b="1" i="1" dirty="0">
                    <a:latin typeface="Cambria Math" charset="0"/>
                    <a:ea typeface="Cambria Math" charset="0"/>
                    <a:cs typeface="Cambria Math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8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sz="2800" b="1" dirty="0"/>
                  <a:t>Gaussian Elimination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sz="2800" dirty="0"/>
                  <a:t>Find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𝖀</m:t>
                    </m:r>
                  </m:oMath>
                </a14:m>
                <a:r>
                  <a:rPr lang="en-US" sz="2800" dirty="0"/>
                  <a:t>, upper triangular matrix, </a:t>
                </a:r>
                <a:r>
                  <a:rPr lang="en-US" sz="2800" dirty="0" err="1"/>
                  <a:t>s.t.</a:t>
                </a:r>
                <a:endParaRPr lang="en-US" sz="28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𝖀</m:t>
                          </m:r>
                        </m:e>
                        <m:sup>
                          <m:r>
                            <a:rPr lang="en-US" sz="2800" b="1" i="1">
                              <a:latin typeface="Cambria Math" charset="0"/>
                            </a:rPr>
                            <m:t>⊤</m:t>
                          </m:r>
                        </m:sup>
                      </m:sSup>
                      <m:r>
                        <a:rPr lang="en-US" sz="2800" b="1" i="1" dirty="0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𝖀</m:t>
                      </m:r>
                      <m:r>
                        <a:rPr lang="en-US" sz="2800" b="1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𝑳</m:t>
                      </m:r>
                    </m:oMath>
                  </m:oMathPara>
                </a14:m>
                <a:endParaRPr lang="en-US" sz="2800" b="1" i="1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sz="2800" dirty="0"/>
                  <a:t>Then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𝒙</m:t>
                      </m:r>
                      <m:r>
                        <a:rPr lang="en-US" sz="2800" b="1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dirty="0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2800" b="1" i="1" dirty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𝖀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dirty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𝖀</m:t>
                          </m:r>
                        </m:e>
                        <m:sup>
                          <m:r>
                            <a:rPr lang="en-US" sz="2800" b="1" i="1" dirty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  <m:r>
                            <a:rPr lang="en-US" sz="2800" b="1" i="1">
                              <a:latin typeface="Cambria Math" charset="0"/>
                            </a:rPr>
                            <m:t>⊤</m:t>
                          </m:r>
                        </m:sup>
                      </m:sSup>
                      <m:r>
                        <a:rPr lang="en-US" sz="2800" b="1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𝒃</m:t>
                      </m:r>
                    </m:oMath>
                  </m:oMathPara>
                </a14:m>
                <a:endParaRPr lang="en-US" sz="2800" b="1" i="1" dirty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prstGeom prst="rect">
                <a:avLst/>
              </a:prstGeom>
              <a:blipFill>
                <a:blip r:embed="rId3"/>
                <a:stretch>
                  <a:fillRect l="-1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12376" y="4937541"/>
                <a:ext cx="4760570" cy="539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Easy to apply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𝖀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𝖀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−⊤</m:t>
                        </m:r>
                      </m:sup>
                    </m:sSup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376" y="4937541"/>
                <a:ext cx="4760570" cy="539315"/>
              </a:xfrm>
              <a:prstGeom prst="rect">
                <a:avLst/>
              </a:prstGeom>
              <a:blipFill>
                <a:blip r:embed="rId4"/>
                <a:stretch>
                  <a:fillRect l="-2394" t="-11628" b="-25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190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 Laplacian Linear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𝑳𝒙</m:t>
                    </m:r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𝒃</m:t>
                    </m:r>
                  </m:oMath>
                </a14:m>
                <a:r>
                  <a:rPr lang="en-US" b="1" i="1" dirty="0">
                    <a:latin typeface="Cambria Math" charset="0"/>
                    <a:ea typeface="Cambria Math" charset="0"/>
                    <a:cs typeface="Cambria Math" charset="0"/>
                  </a:rPr>
                  <a:t>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b="1" dirty="0"/>
                  <a:t>Approximate Gaussian Elimination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dirty="0"/>
                  <a:t>Find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𝖀</m:t>
                    </m:r>
                  </m:oMath>
                </a14:m>
                <a:r>
                  <a:rPr lang="en-US" dirty="0"/>
                  <a:t>, upper triangular matrix, </a:t>
                </a:r>
                <a:r>
                  <a:rPr lang="en-US" dirty="0" err="1"/>
                  <a:t>s.t.</a:t>
                </a: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dirty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𝖀</m:t>
                          </m:r>
                        </m:e>
                        <m:sup>
                          <m:r>
                            <a:rPr lang="en-US" b="1" i="1">
                              <a:latin typeface="Cambria Math" charset="0"/>
                            </a:rPr>
                            <m:t>⊤</m:t>
                          </m:r>
                        </m:sup>
                      </m:sSup>
                      <m:r>
                        <a:rPr lang="en-US" b="1" i="1" dirty="0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𝖀</m:t>
                      </m:r>
                      <m:sSub>
                        <m:sSubPr>
                          <m:ctrlPr>
                            <a:rPr lang="en-US" b="1" i="1" dirty="0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≈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0.5</m:t>
                          </m:r>
                        </m:sub>
                      </m:sSub>
                      <m:r>
                        <a:rPr lang="en-US" b="1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𝑳</m:t>
                      </m:r>
                    </m:oMath>
                  </m:oMathPara>
                </a14:m>
                <a:endParaRPr lang="en-US" b="1" i="1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endParaRPr lang="en-US" dirty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𝖀</m:t>
                    </m:r>
                  </m:oMath>
                </a14:m>
                <a:r>
                  <a:rPr lang="en-US" dirty="0"/>
                  <a:t> is sparse.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𝜀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en-US" dirty="0"/>
                  <a:t> iterations to get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𝜀</m:t>
                    </m:r>
                  </m:oMath>
                </a14:m>
                <a:r>
                  <a:rPr lang="en-US" dirty="0"/>
                  <a:t>-approximate solution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>
                            <a:latin typeface="Cambria Math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782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Gaussian Elimination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b="1" dirty="0"/>
                  <a:t>Theorem </a:t>
                </a:r>
                <a:r>
                  <a:rPr lang="en-US" dirty="0"/>
                  <a:t>[</a:t>
                </a:r>
                <a:r>
                  <a:rPr lang="en-US" b="1" dirty="0"/>
                  <a:t>K</a:t>
                </a:r>
                <a:r>
                  <a:rPr lang="en-US" dirty="0"/>
                  <a:t>S]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𝑳</m:t>
                    </m:r>
                  </m:oMath>
                </a14:m>
                <a:r>
                  <a:rPr lang="en-US" dirty="0"/>
                  <a:t> is an </a:t>
                </a:r>
                <a:r>
                  <a:rPr lang="en-US" b="1" dirty="0"/>
                  <a:t>Laplacian</a:t>
                </a:r>
                <a:r>
                  <a:rPr lang="en-US" dirty="0"/>
                  <a:t> matrix with </a:t>
                </a:r>
                <a14:m>
                  <m:oMath xmlns:m="http://schemas.openxmlformats.org/officeDocument/2006/math">
                    <m:r>
                      <a:rPr lang="en-US">
                        <a:latin typeface="Cambria Math" charset="0"/>
                      </a:rPr>
                      <m:t>𝑚</m:t>
                    </m:r>
                  </m:oMath>
                </a14:m>
                <a:r>
                  <a:rPr lang="en-US" dirty="0"/>
                  <a:t> non-zeros,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we can find in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charset="0"/>
                      </a:rPr>
                      <m:t>𝑂</m:t>
                    </m:r>
                    <m:r>
                      <a:rPr lang="en-US" i="1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</a:rPr>
                      <m:t>𝑚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3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</m:e>
                    </m:func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 time an upper triangular matrix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𝖀</m:t>
                    </m:r>
                  </m:oMath>
                </a14:m>
                <a:r>
                  <a:rPr lang="en-US" dirty="0">
                    <a:ea typeface="Cambria Math" charset="0"/>
                    <a:cs typeface="Cambria Math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𝑂</m:t>
                    </m:r>
                    <m:r>
                      <a:rPr lang="en-US" i="1">
                        <a:latin typeface="Cambria Math" charset="0"/>
                      </a:rPr>
                      <m:t>(</m:t>
                    </m:r>
                    <m:r>
                      <a:rPr lang="en-US" i="1">
                        <a:latin typeface="Cambria Math" charset="0"/>
                      </a:rPr>
                      <m:t>𝑚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3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e>
                    </m:func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 non-zeros,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 err="1">
                    <a:latin typeface="Calibri" charset="0"/>
                    <a:ea typeface="Calibri" charset="0"/>
                    <a:cs typeface="Calibri" charset="0"/>
                  </a:rPr>
                  <a:t>s.t.</a:t>
                </a:r>
                <a:r>
                  <a:rPr lang="en-US" dirty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lang="en-US" dirty="0" err="1">
                    <a:latin typeface="Calibri" charset="0"/>
                    <a:ea typeface="Calibri" charset="0"/>
                    <a:cs typeface="Calibri" charset="0"/>
                  </a:rPr>
                  <a:t>w.h.p</a:t>
                </a:r>
                <a:r>
                  <a:rPr lang="en-US" dirty="0">
                    <a:latin typeface="Calibri" charset="0"/>
                    <a:ea typeface="Calibri" charset="0"/>
                    <a:cs typeface="Calibri" charset="0"/>
                  </a:rPr>
                  <a:t>.</a:t>
                </a:r>
                <a:endParaRPr lang="en-US" i="1" dirty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dirty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b="1" i="1" dirty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𝖀</m:t>
                          </m:r>
                        </m:e>
                        <m:sup>
                          <m:r>
                            <a:rPr lang="en-US" b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⊤</m:t>
                          </m:r>
                        </m:sup>
                      </m:sSup>
                      <m:r>
                        <a:rPr lang="en-US" b="1" i="1" dirty="0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𝖀</m:t>
                      </m:r>
                      <m:sSub>
                        <m:sSubPr>
                          <m:ctrlPr>
                            <a:rPr lang="en-US" b="1" i="1" dirty="0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b="1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≈</m:t>
                          </m:r>
                        </m:e>
                        <m:sub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𝟎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.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𝟓</m:t>
                          </m:r>
                        </m:sub>
                      </m:sSub>
                      <m:r>
                        <a:rPr lang="en-US" b="1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𝑳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08" t="-1174" r="-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30726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Additive View of Gaussian Elimination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dirty="0"/>
                  <a:t>Find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𝖀</m:t>
                    </m:r>
                  </m:oMath>
                </a14:m>
                <a:r>
                  <a:rPr lang="en-US" dirty="0"/>
                  <a:t>, upper triangular matrix, </a:t>
                </a:r>
                <a:r>
                  <a:rPr lang="en-US" dirty="0" err="1"/>
                  <a:t>s.t</a:t>
                </a:r>
                <a:r>
                  <a:rPr lang="en-US" dirty="0"/>
                  <a:t> 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b="1" i="1" dirty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𝖀</m:t>
                        </m:r>
                      </m:e>
                      <m:sup>
                        <m:r>
                          <a:rPr lang="en-US" b="1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⊤</m:t>
                        </m:r>
                      </m:sup>
                    </m:sSup>
                    <m:r>
                      <a:rPr lang="en-US" b="1" i="1" dirty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𝖀</m:t>
                    </m:r>
                    <m:r>
                      <a:rPr lang="en-US" b="1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US" b="1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𝑴</m:t>
                    </m:r>
                  </m:oMath>
                </a14:m>
                <a:endParaRPr lang="en-US" b="1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08" t="-1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4050" y="2825638"/>
            <a:ext cx="2832100" cy="1473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476226" y="3265167"/>
                <a:ext cx="79521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𝑴</m:t>
                      </m:r>
                      <m:r>
                        <a:rPr lang="en-US" sz="22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</m:oMath>
                  </m:oMathPara>
                </a14:m>
                <a:endParaRPr lang="en-US" sz="2200" b="1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226" y="3265167"/>
                <a:ext cx="795218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097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767" y="4658645"/>
            <a:ext cx="2476500" cy="12827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711" y="2006721"/>
            <a:ext cx="2476500" cy="12827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4767" y="4590033"/>
            <a:ext cx="4724400" cy="1358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28650" y="3436892"/>
                <a:ext cx="851535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ea typeface="Helvetica" charset="0"/>
                    <a:cs typeface="Helvetica" charset="0"/>
                  </a:rPr>
                  <a:t>Find the rank-1 matrix that agrees with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𝑴</m:t>
                    </m:r>
                    <m:r>
                      <a:rPr lang="en-US" sz="2800" i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endParaRPr lang="en-US" sz="2800" dirty="0">
                  <a:ea typeface="Helvetica" charset="0"/>
                  <a:cs typeface="Helvetica" charset="0"/>
                </a:endParaRPr>
              </a:p>
              <a:p>
                <a:r>
                  <a:rPr lang="en-US" sz="2800" dirty="0">
                    <a:ea typeface="Helvetica" charset="0"/>
                    <a:cs typeface="Helvetica" charset="0"/>
                  </a:rPr>
                  <a:t>on the first row and column.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436892"/>
                <a:ext cx="8515350" cy="954107"/>
              </a:xfrm>
              <a:prstGeom prst="rect">
                <a:avLst/>
              </a:prstGeom>
              <a:blipFill rotWithShape="0">
                <a:blip r:embed="rId6"/>
                <a:stretch>
                  <a:fillRect l="-1432" t="-6410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886737" y="2010876"/>
            <a:ext cx="2222223" cy="250475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86737" y="2017608"/>
            <a:ext cx="393424" cy="1285261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44745" y="4670221"/>
            <a:ext cx="2222223" cy="250475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844745" y="4670268"/>
            <a:ext cx="393424" cy="1285261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Additive View of Gaussian Elimination</a:t>
            </a:r>
          </a:p>
        </p:txBody>
      </p:sp>
    </p:spTree>
    <p:extLst>
      <p:ext uri="{BB962C8B-B14F-4D97-AF65-F5344CB8AC3E}">
        <p14:creationId xmlns:p14="http://schemas.microsoft.com/office/powerpoint/2010/main" val="160842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9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96C72-E778-3E42-8440-EFA2BFEC7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Concentration of Scalar </a:t>
            </a:r>
            <a:r>
              <a:rPr lang="en-US" b="1" dirty="0"/>
              <a:t>Martingales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C17B2-B653-FE4A-A610-C0567BD534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Random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𝑋</m:t>
                    </m:r>
                    <m:r>
                      <a:rPr lang="en-US" i="1">
                        <a:latin typeface="Cambria Math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i="1" dirty="0">
                    <a:latin typeface="Cambria Math" charset="0"/>
                  </a:rPr>
                  <a:t>	,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i="1" dirty="0">
                  <a:latin typeface="Cambria Math" charset="0"/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i="1" dirty="0">
                    <a:latin typeface="Cambria Math" charset="0"/>
                  </a:rPr>
                  <a:t> </a:t>
                </a:r>
                <a:r>
                  <a:rPr lang="en-US" dirty="0"/>
                  <a:t>are independent</a:t>
                </a:r>
                <a:endParaRPr lang="en-US" i="1" dirty="0"/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𝔼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=0</m:t>
                    </m:r>
                  </m:oMath>
                </a14:m>
                <a:r>
                  <a:rPr lang="en-US" i="1" dirty="0">
                    <a:latin typeface="Cambria Math" charset="0"/>
                  </a:rPr>
                  <a:t>	</a:t>
                </a:r>
                <a:r>
                  <a:rPr lang="en-US" dirty="0"/>
                  <a:t> 	</a:t>
                </a:r>
                <a:endParaRPr lang="en-US" i="1" dirty="0">
                  <a:latin typeface="Cambria Math" charset="0"/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C17B2-B653-FE4A-A610-C0567BD534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08" t="-4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3E655F6-FB91-CA42-8431-417CCB5E6613}"/>
              </a:ext>
            </a:extLst>
          </p:cNvPr>
          <p:cNvCxnSpPr>
            <a:cxnSpLocks/>
          </p:cNvCxnSpPr>
          <p:nvPr/>
        </p:nvCxnSpPr>
        <p:spPr>
          <a:xfrm flipH="1">
            <a:off x="1188720" y="2430018"/>
            <a:ext cx="296265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B2EFDBE-B8AC-B644-B1AB-53715A16EE45}"/>
              </a:ext>
            </a:extLst>
          </p:cNvPr>
          <p:cNvCxnSpPr>
            <a:cxnSpLocks/>
          </p:cNvCxnSpPr>
          <p:nvPr/>
        </p:nvCxnSpPr>
        <p:spPr>
          <a:xfrm flipH="1">
            <a:off x="1188720" y="2856738"/>
            <a:ext cx="131673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093E2BF-6A49-4D4D-AF6A-02E05116A865}"/>
                  </a:ext>
                </a:extLst>
              </p:cNvPr>
              <p:cNvSpPr txBox="1"/>
              <p:nvPr/>
            </p:nvSpPr>
            <p:spPr>
              <a:xfrm>
                <a:off x="3373259" y="2605761"/>
                <a:ext cx="42955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 …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 charset="0"/>
                      </a:rPr>
                      <m:t>=0</m:t>
                    </m:r>
                  </m:oMath>
                </a14:m>
                <a:r>
                  <a:rPr lang="en-US" sz="2800" i="1" dirty="0">
                    <a:latin typeface="Cambria Math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093E2BF-6A49-4D4D-AF6A-02E05116A8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3259" y="2605761"/>
                <a:ext cx="4295553" cy="523220"/>
              </a:xfrm>
              <a:prstGeom prst="rect">
                <a:avLst/>
              </a:prstGeom>
              <a:blipFill>
                <a:blip r:embed="rId4"/>
                <a:stretch>
                  <a:fillRect l="-59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694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3703864" y="4642417"/>
            <a:ext cx="2476500" cy="1299255"/>
            <a:chOff x="3703864" y="3120142"/>
            <a:chExt cx="2476500" cy="1299255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03864" y="3120142"/>
              <a:ext cx="2476500" cy="128270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3833858" y="3134089"/>
              <a:ext cx="2222223" cy="250475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833859" y="3134136"/>
              <a:ext cx="393424" cy="1285261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744" y="2005894"/>
            <a:ext cx="2781300" cy="12827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047" y="2015084"/>
            <a:ext cx="2273300" cy="12827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28650" y="3437446"/>
            <a:ext cx="73515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ea typeface="Helvetica" charset="0"/>
                <a:cs typeface="Helvetica" charset="0"/>
              </a:rPr>
              <a:t>Subtract the rank 1 matrix.</a:t>
            </a:r>
          </a:p>
          <a:p>
            <a:r>
              <a:rPr lang="en-US" sz="2800" dirty="0">
                <a:ea typeface="Helvetica" charset="0"/>
                <a:cs typeface="Helvetica" charset="0"/>
              </a:rPr>
              <a:t>We have </a:t>
            </a:r>
            <a:r>
              <a:rPr lang="en-US" sz="2800" b="1" dirty="0">
                <a:ea typeface="Helvetica" charset="0"/>
                <a:cs typeface="Helvetica" charset="0"/>
              </a:rPr>
              <a:t>eliminated the first variable.</a:t>
            </a:r>
          </a:p>
        </p:txBody>
      </p:sp>
      <p:sp>
        <p:nvSpPr>
          <p:cNvPr id="8" name="Rectangle 7"/>
          <p:cNvSpPr/>
          <p:nvPr/>
        </p:nvSpPr>
        <p:spPr>
          <a:xfrm>
            <a:off x="886737" y="2014145"/>
            <a:ext cx="2222223" cy="250475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86737" y="2017608"/>
            <a:ext cx="393424" cy="1285261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736546" y="2015168"/>
            <a:ext cx="2052305" cy="250475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736546" y="2011308"/>
            <a:ext cx="274305" cy="1295704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5705" y="2615615"/>
            <a:ext cx="190500" cy="762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345705" y="2005895"/>
            <a:ext cx="2715832" cy="15184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Additive View of Gaussian Elimination</a:t>
            </a:r>
          </a:p>
        </p:txBody>
      </p:sp>
    </p:spTree>
    <p:extLst>
      <p:ext uri="{BB962C8B-B14F-4D97-AF65-F5344CB8AC3E}">
        <p14:creationId xmlns:p14="http://schemas.microsoft.com/office/powerpoint/2010/main" val="212849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95062E-6 L 0.00174 -0.3814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28650" y="3437446"/>
            <a:ext cx="43678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ea typeface="Helvetica" charset="0"/>
                <a:cs typeface="Helvetica" charset="0"/>
              </a:rPr>
              <a:t>The remaining matrix is PSD.</a:t>
            </a:r>
            <a:endParaRPr lang="en-US" sz="2800" b="1" dirty="0">
              <a:ea typeface="Helvetica" charset="0"/>
              <a:cs typeface="Helvetica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047" y="2015084"/>
            <a:ext cx="22733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Additive View of Gaussian Elimination</a:t>
            </a:r>
          </a:p>
        </p:txBody>
      </p:sp>
    </p:spTree>
    <p:extLst>
      <p:ext uri="{BB962C8B-B14F-4D97-AF65-F5344CB8AC3E}">
        <p14:creationId xmlns:p14="http://schemas.microsoft.com/office/powerpoint/2010/main" val="37346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35802E-6 L -0.64653 -0.0024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26" y="-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15104" y="2004859"/>
            <a:ext cx="2273300" cy="1282700"/>
            <a:chOff x="715104" y="1147609"/>
            <a:chExt cx="2273300" cy="12827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5104" y="1147609"/>
              <a:ext cx="2273300" cy="12827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259654" y="1466649"/>
              <a:ext cx="1644205" cy="283779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259654" y="1466650"/>
              <a:ext cx="393474" cy="963659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628650" y="3436892"/>
            <a:ext cx="87675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ea typeface="Helvetica" charset="0"/>
                <a:cs typeface="Helvetica" charset="0"/>
              </a:rPr>
              <a:t>Find rank-1 matrix that agrees with</a:t>
            </a:r>
          </a:p>
          <a:p>
            <a:r>
              <a:rPr lang="en-US" sz="2800" dirty="0">
                <a:ea typeface="Helvetica" charset="0"/>
                <a:cs typeface="Helvetica" charset="0"/>
              </a:rPr>
              <a:t>our matrix on the </a:t>
            </a:r>
            <a:r>
              <a:rPr lang="en-US" sz="2800" b="1" dirty="0">
                <a:ea typeface="Helvetica" charset="0"/>
                <a:cs typeface="Helvetica" charset="0"/>
              </a:rPr>
              <a:t>next</a:t>
            </a:r>
            <a:r>
              <a:rPr lang="en-US" sz="2800" dirty="0">
                <a:ea typeface="Helvetica" charset="0"/>
                <a:cs typeface="Helvetica" charset="0"/>
              </a:rPr>
              <a:t> row and column.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6827" y="4569348"/>
            <a:ext cx="4508500" cy="1358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272028" y="4931355"/>
            <a:ext cx="1644205" cy="283779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272027" y="4931356"/>
            <a:ext cx="393474" cy="963659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Additive View of Gaussian Elimination</a:t>
            </a:r>
          </a:p>
        </p:txBody>
      </p:sp>
    </p:spTree>
    <p:extLst>
      <p:ext uri="{BB962C8B-B14F-4D97-AF65-F5344CB8AC3E}">
        <p14:creationId xmlns:p14="http://schemas.microsoft.com/office/powerpoint/2010/main" val="36689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28650" y="3436892"/>
            <a:ext cx="76831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ea typeface="Helvetica" charset="0"/>
                <a:cs typeface="Helvetica" charset="0"/>
              </a:rPr>
              <a:t>Subtract the rank 1 matrix.</a:t>
            </a:r>
          </a:p>
          <a:p>
            <a:r>
              <a:rPr lang="en-US" sz="2800" dirty="0">
                <a:ea typeface="Helvetica" charset="0"/>
                <a:cs typeface="Helvetica" charset="0"/>
              </a:rPr>
              <a:t>We have </a:t>
            </a:r>
            <a:r>
              <a:rPr lang="en-US" sz="2800" b="1" dirty="0">
                <a:ea typeface="Helvetica" charset="0"/>
                <a:cs typeface="Helvetica" charset="0"/>
              </a:rPr>
              <a:t>eliminated the second variable.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15104" y="2004859"/>
            <a:ext cx="2273300" cy="1282700"/>
            <a:chOff x="715104" y="1147609"/>
            <a:chExt cx="2273300" cy="12827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5104" y="1147609"/>
              <a:ext cx="2273300" cy="12827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259654" y="1466649"/>
              <a:ext cx="1644205" cy="283779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259654" y="1466650"/>
              <a:ext cx="393474" cy="963659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756827" y="4634666"/>
            <a:ext cx="2273300" cy="1282700"/>
            <a:chOff x="3770682" y="3181665"/>
            <a:chExt cx="2273300" cy="12827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70682" y="3181665"/>
              <a:ext cx="2273300" cy="12827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4285882" y="3478357"/>
              <a:ext cx="1644205" cy="283779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285882" y="3478358"/>
              <a:ext cx="393474" cy="963659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9921" y="2635323"/>
            <a:ext cx="165100" cy="25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3015" y="2004859"/>
            <a:ext cx="2057400" cy="12827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9435" y="2607404"/>
            <a:ext cx="190500" cy="762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7199633" y="2323626"/>
            <a:ext cx="1470234" cy="283779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199633" y="2323627"/>
            <a:ext cx="351841" cy="963659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Additive View of Gaussian Elimination</a:t>
            </a:r>
          </a:p>
        </p:txBody>
      </p:sp>
    </p:spTree>
    <p:extLst>
      <p:ext uri="{BB962C8B-B14F-4D97-AF65-F5344CB8AC3E}">
        <p14:creationId xmlns:p14="http://schemas.microsoft.com/office/powerpoint/2010/main" val="18296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96296E-6 L 0.00261 -0.3833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1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449" y="2767836"/>
            <a:ext cx="2542062" cy="13223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28650" y="3191027"/>
                <a:ext cx="79521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𝑴</m:t>
                      </m:r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191027"/>
                <a:ext cx="795218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628650" y="2155741"/>
            <a:ext cx="7886700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ea typeface="Helvetica" charset="0"/>
                <a:cs typeface="Helvetica" charset="0"/>
              </a:rPr>
              <a:t>Repeat until all parts written as rank 1 terms.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519" y="4248918"/>
            <a:ext cx="7945652" cy="1324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Additive View of Gaussian Elimination</a:t>
            </a:r>
          </a:p>
        </p:txBody>
      </p:sp>
    </p:spTree>
    <p:extLst>
      <p:ext uri="{BB962C8B-B14F-4D97-AF65-F5344CB8AC3E}">
        <p14:creationId xmlns:p14="http://schemas.microsoft.com/office/powerpoint/2010/main" val="175830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449" y="2767836"/>
            <a:ext cx="2542062" cy="13223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448" y="4301847"/>
            <a:ext cx="52451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Additive View of Gaussian Elimination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8650" y="2155741"/>
            <a:ext cx="7886700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ea typeface="Helvetica" charset="0"/>
                <a:cs typeface="Helvetica" charset="0"/>
              </a:rPr>
              <a:t>Repeat until all parts written as rank 1 terms.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28650" y="3191027"/>
                <a:ext cx="79521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𝑴</m:t>
                      </m:r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191027"/>
                <a:ext cx="795218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14152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449" y="2767836"/>
            <a:ext cx="2542062" cy="13223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873" y="4236533"/>
            <a:ext cx="5245100" cy="1358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378604" y="4700540"/>
                <a:ext cx="12299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1" i="1">
                              <a:latin typeface="Cambria Math" charset="0"/>
                            </a:rPr>
                            <m:t>=</m:t>
                          </m:r>
                          <m:r>
                            <a:rPr lang="en-US" sz="2400" b="1" i="1" dirty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𝖀</m:t>
                          </m:r>
                        </m:e>
                        <m:sup>
                          <m:r>
                            <a:rPr lang="en-US" sz="2200" b="1" i="1">
                              <a:latin typeface="Cambria Math" charset="0"/>
                            </a:rPr>
                            <m:t>⊤</m:t>
                          </m:r>
                        </m:sup>
                      </m:sSup>
                      <m:r>
                        <a:rPr lang="en-US" sz="2400" b="1" i="1" dirty="0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𝖀</m:t>
                      </m:r>
                    </m:oMath>
                  </m:oMathPara>
                </a14:m>
                <a:endParaRPr lang="en-US" sz="2200" b="1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604" y="4700540"/>
                <a:ext cx="1229952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Additive View of Gaussian Elimination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28650" y="2155741"/>
            <a:ext cx="7886700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ea typeface="Helvetica" charset="0"/>
                <a:cs typeface="Helvetica" charset="0"/>
              </a:rPr>
              <a:t>Repeat until all parts written as rank 1 terms.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28650" y="3191027"/>
                <a:ext cx="79521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𝑴</m:t>
                      </m:r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191027"/>
                <a:ext cx="795218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606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Additive View of Gaussian Elimination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What is special about Gaussian Elimination on Laplacians?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The </a:t>
            </a:r>
            <a:r>
              <a:rPr lang="en-US" b="1" dirty="0"/>
              <a:t>remaining matrix </a:t>
            </a:r>
            <a:r>
              <a:rPr lang="en-US" dirty="0"/>
              <a:t>is always Laplacian.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300" y="3536482"/>
            <a:ext cx="3187700" cy="1346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263479" y="3994138"/>
                <a:ext cx="697435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𝑳</m:t>
                      </m:r>
                      <m:r>
                        <a:rPr lang="en-US" sz="2200" b="0" i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479" y="3994138"/>
                <a:ext cx="697435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79945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Additive View of Gaussian Elimination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What is special about Gaussian Elimination on Laplacians?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The </a:t>
            </a:r>
            <a:r>
              <a:rPr lang="en-US" b="1" dirty="0"/>
              <a:t>remaining matrix </a:t>
            </a:r>
            <a:r>
              <a:rPr lang="en-US" dirty="0"/>
              <a:t>is always Laplacian.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300" y="3536482"/>
            <a:ext cx="6057900" cy="1346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263479" y="3994138"/>
                <a:ext cx="697435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𝑳</m:t>
                      </m:r>
                      <m:r>
                        <a:rPr lang="en-US" sz="2200" b="0" i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479" y="3994138"/>
                <a:ext cx="697435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12621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Additive View of Gaussian Elimination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What is special about Gaussian Elimination on Laplacians?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The </a:t>
            </a:r>
            <a:r>
              <a:rPr lang="en-US" b="1" dirty="0"/>
              <a:t>remaining matrix </a:t>
            </a:r>
            <a:r>
              <a:rPr lang="en-US" dirty="0"/>
              <a:t>is always Laplacian.</a:t>
            </a:r>
          </a:p>
          <a:p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5352" y="3538234"/>
            <a:ext cx="2705100" cy="1346200"/>
          </a:xfrm>
          <a:prstGeom prst="rect">
            <a:avLst/>
          </a:prstGeom>
        </p:spPr>
      </p:pic>
      <p:sp>
        <p:nvSpPr>
          <p:cNvPr id="18" name="Right Brace 17"/>
          <p:cNvSpPr/>
          <p:nvPr/>
        </p:nvSpPr>
        <p:spPr>
          <a:xfrm rot="5400000">
            <a:off x="6323206" y="4184440"/>
            <a:ext cx="226217" cy="1721644"/>
          </a:xfrm>
          <a:prstGeom prst="rightBrace">
            <a:avLst/>
          </a:prstGeom>
          <a:noFill/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47231" y="5158834"/>
            <a:ext cx="279579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 new Laplacian!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6373" y="3913549"/>
            <a:ext cx="1600200" cy="8763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1442" y="3473464"/>
            <a:ext cx="2413000" cy="1422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263479" y="3994138"/>
                <a:ext cx="697435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𝑳</m:t>
                      </m:r>
                      <m:r>
                        <a:rPr lang="en-US" sz="2200" b="0" i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479" y="3994138"/>
                <a:ext cx="697435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528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96C72-E778-3E42-8440-EFA2BFEC7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Concentration of Scalar </a:t>
            </a:r>
            <a:r>
              <a:rPr lang="en-US" b="1" dirty="0"/>
              <a:t>Martingales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C17B2-B653-FE4A-A610-C0567BD534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Random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𝑋</m:t>
                    </m:r>
                    <m:r>
                      <a:rPr lang="en-US" i="1">
                        <a:latin typeface="Cambria Math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i="1" dirty="0">
                    <a:latin typeface="Cambria Math" charset="0"/>
                  </a:rPr>
                  <a:t>	,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i="1" dirty="0">
                  <a:latin typeface="Cambria Math" charset="0"/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i="1" dirty="0">
                    <a:latin typeface="Cambria Math" charset="0"/>
                  </a:rPr>
                  <a:t> </a:t>
                </a:r>
                <a:r>
                  <a:rPr lang="en-US" dirty="0"/>
                  <a:t>are independent</a:t>
                </a:r>
                <a:endParaRPr lang="en-US" i="1" dirty="0"/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𝔼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=0</m:t>
                    </m:r>
                  </m:oMath>
                </a14:m>
                <a:r>
                  <a:rPr lang="en-US" i="1" dirty="0">
                    <a:latin typeface="Cambria Math" charset="0"/>
                  </a:rPr>
                  <a:t>	</a:t>
                </a:r>
                <a:r>
                  <a:rPr lang="en-US" dirty="0"/>
                  <a:t> 	</a:t>
                </a:r>
                <a:endParaRPr lang="en-US" i="1" dirty="0">
                  <a:latin typeface="Cambria Math" charset="0"/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C17B2-B653-FE4A-A610-C0567BD534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08" t="-4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3E655F6-FB91-CA42-8431-417CCB5E6613}"/>
              </a:ext>
            </a:extLst>
          </p:cNvPr>
          <p:cNvCxnSpPr>
            <a:cxnSpLocks/>
          </p:cNvCxnSpPr>
          <p:nvPr/>
        </p:nvCxnSpPr>
        <p:spPr>
          <a:xfrm flipH="1">
            <a:off x="1188720" y="2430018"/>
            <a:ext cx="296265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B2EFDBE-B8AC-B644-B1AB-53715A16EE45}"/>
              </a:ext>
            </a:extLst>
          </p:cNvPr>
          <p:cNvCxnSpPr>
            <a:cxnSpLocks/>
          </p:cNvCxnSpPr>
          <p:nvPr/>
        </p:nvCxnSpPr>
        <p:spPr>
          <a:xfrm flipH="1">
            <a:off x="1188720" y="2856738"/>
            <a:ext cx="131673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093E2BF-6A49-4D4D-AF6A-02E05116A865}"/>
                  </a:ext>
                </a:extLst>
              </p:cNvPr>
              <p:cNvSpPr txBox="1"/>
              <p:nvPr/>
            </p:nvSpPr>
            <p:spPr>
              <a:xfrm>
                <a:off x="3373259" y="2605761"/>
                <a:ext cx="42955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| 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previous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steps</m:t>
                        </m:r>
                      </m:e>
                    </m:d>
                    <m:r>
                      <a:rPr lang="en-US" sz="2800" i="1">
                        <a:latin typeface="Cambria Math" charset="0"/>
                      </a:rPr>
                      <m:t>=0</m:t>
                    </m:r>
                  </m:oMath>
                </a14:m>
                <a:r>
                  <a:rPr lang="en-US" sz="2800" i="1" dirty="0">
                    <a:latin typeface="Cambria Math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093E2BF-6A49-4D4D-AF6A-02E05116A8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3259" y="2605761"/>
                <a:ext cx="4295553" cy="523220"/>
              </a:xfrm>
              <a:prstGeom prst="rect">
                <a:avLst/>
              </a:prstGeom>
              <a:blipFill>
                <a:blip r:embed="rId4"/>
                <a:stretch>
                  <a:fillRect l="-590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88137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Gaussian Elimination Slow?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dirty="0">
                    <a:ea typeface="Cambria Math" charset="0"/>
                    <a:cs typeface="Cambria Math" charset="0"/>
                  </a:rPr>
                  <a:t>Solving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𝑳</m:t>
                    </m:r>
                    <m:r>
                      <a:rPr lang="en-US" b="1" i="1">
                        <a:latin typeface="Cambria Math" charset="0"/>
                      </a:rPr>
                      <m:t>𝒙</m:t>
                    </m:r>
                    <m:r>
                      <a:rPr lang="en-US" b="1" i="1">
                        <a:latin typeface="Cambria Math" charset="0"/>
                      </a:rPr>
                      <m:t>=</m:t>
                    </m:r>
                    <m:r>
                      <a:rPr lang="en-US" b="1" i="1">
                        <a:latin typeface="Cambria Math" charset="0"/>
                      </a:rPr>
                      <m:t>𝒃</m:t>
                    </m:r>
                  </m:oMath>
                </a14:m>
                <a:r>
                  <a:rPr lang="en-US" b="1" i="1" dirty="0"/>
                  <a:t> </a:t>
                </a:r>
                <a:r>
                  <a:rPr lang="en-US" dirty="0"/>
                  <a:t>by Gaussian Elimination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dirty="0"/>
                  <a:t>can take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>
                                <a:latin typeface="Cambria Math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time.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dirty="0"/>
                  <a:t>The main issue is </a:t>
                </a:r>
                <a:r>
                  <a:rPr lang="en-US" b="1" dirty="0"/>
                  <a:t>fill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546" t="-1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1104172" y="369664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971811" y="403570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442881" y="44611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447711" y="44611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971811" y="48895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9" name="Straight Connector 8"/>
          <p:cNvCxnSpPr>
            <a:stCxn id="10" idx="5"/>
            <a:endCxn id="12" idx="0"/>
          </p:cNvCxnSpPr>
          <p:nvPr/>
        </p:nvCxnSpPr>
        <p:spPr>
          <a:xfrm>
            <a:off x="1259186" y="3849986"/>
            <a:ext cx="274500" cy="61121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10" idx="5"/>
            <a:endCxn id="14" idx="0"/>
          </p:cNvCxnSpPr>
          <p:nvPr/>
        </p:nvCxnSpPr>
        <p:spPr>
          <a:xfrm>
            <a:off x="1259186" y="3849986"/>
            <a:ext cx="803430" cy="103961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10" idx="5"/>
            <a:endCxn id="13" idx="2"/>
          </p:cNvCxnSpPr>
          <p:nvPr/>
        </p:nvCxnSpPr>
        <p:spPr>
          <a:xfrm>
            <a:off x="1259187" y="3849986"/>
            <a:ext cx="1188525" cy="7010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0" idx="5"/>
            <a:endCxn id="11" idx="2"/>
          </p:cNvCxnSpPr>
          <p:nvPr/>
        </p:nvCxnSpPr>
        <p:spPr>
          <a:xfrm>
            <a:off x="1259187" y="3849986"/>
            <a:ext cx="712625" cy="27554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236923" y="3453682"/>
                <a:ext cx="233504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𝑣</m:t>
                      </m:r>
                    </m:oMath>
                  </m:oMathPara>
                </a14:m>
                <a:endParaRPr lang="en-US" sz="1900" dirty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923" y="3453682"/>
                <a:ext cx="233504" cy="384721"/>
              </a:xfrm>
              <a:prstGeom prst="rect">
                <a:avLst/>
              </a:prstGeom>
              <a:blipFill rotWithShape="0">
                <a:blip r:embed="rId4"/>
                <a:stretch>
                  <a:fillRect r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reeform 13"/>
          <p:cNvSpPr/>
          <p:nvPr/>
        </p:nvSpPr>
        <p:spPr>
          <a:xfrm>
            <a:off x="907188" y="3797846"/>
            <a:ext cx="2719327" cy="1548622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28651" y="3244643"/>
                <a:ext cx="69358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𝑳</m:t>
                      </m:r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1" y="3244643"/>
                <a:ext cx="693587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901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3" grpId="0"/>
      <p:bldP spid="1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Gaussian Elimination Slow?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dirty="0">
                    <a:ea typeface="Cambria Math" charset="0"/>
                    <a:cs typeface="Cambria Math" charset="0"/>
                  </a:rPr>
                  <a:t>Solving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𝑳</m:t>
                    </m:r>
                    <m:r>
                      <a:rPr lang="en-US" b="1" i="1">
                        <a:latin typeface="Cambria Math" charset="0"/>
                      </a:rPr>
                      <m:t>𝒙</m:t>
                    </m:r>
                    <m:r>
                      <a:rPr lang="en-US" b="1" i="1">
                        <a:latin typeface="Cambria Math" charset="0"/>
                      </a:rPr>
                      <m:t>=</m:t>
                    </m:r>
                    <m:r>
                      <a:rPr lang="en-US" b="1" i="1">
                        <a:latin typeface="Cambria Math" charset="0"/>
                      </a:rPr>
                      <m:t>𝒃</m:t>
                    </m:r>
                  </m:oMath>
                </a14:m>
                <a:r>
                  <a:rPr lang="en-US" b="1" i="1" dirty="0"/>
                  <a:t> </a:t>
                </a:r>
                <a:r>
                  <a:rPr lang="en-US" dirty="0"/>
                  <a:t>by Gaussian Elimination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dirty="0"/>
                  <a:t>can take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>
                                <a:latin typeface="Cambria Math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time.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dirty="0"/>
                  <a:t>The main issue is </a:t>
                </a:r>
                <a:r>
                  <a:rPr lang="en-US" b="1" dirty="0"/>
                  <a:t>fill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546" t="-1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/>
          <p:cNvSpPr/>
          <p:nvPr/>
        </p:nvSpPr>
        <p:spPr>
          <a:xfrm>
            <a:off x="1104172" y="369664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971811" y="403570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442881" y="44611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447711" y="44611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971811" y="48895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1" name="Straight Connector 20"/>
          <p:cNvCxnSpPr>
            <a:stCxn id="22" idx="5"/>
            <a:endCxn id="24" idx="0"/>
          </p:cNvCxnSpPr>
          <p:nvPr/>
        </p:nvCxnSpPr>
        <p:spPr>
          <a:xfrm>
            <a:off x="1259186" y="3849986"/>
            <a:ext cx="274500" cy="6112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22" idx="5"/>
          </p:cNvCxnSpPr>
          <p:nvPr/>
        </p:nvCxnSpPr>
        <p:spPr>
          <a:xfrm>
            <a:off x="1259186" y="3849986"/>
            <a:ext cx="803430" cy="10396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22" idx="5"/>
            <a:endCxn id="25" idx="2"/>
          </p:cNvCxnSpPr>
          <p:nvPr/>
        </p:nvCxnSpPr>
        <p:spPr>
          <a:xfrm>
            <a:off x="1259187" y="3849986"/>
            <a:ext cx="1188525" cy="7010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2" idx="5"/>
            <a:endCxn id="23" idx="2"/>
          </p:cNvCxnSpPr>
          <p:nvPr/>
        </p:nvCxnSpPr>
        <p:spPr>
          <a:xfrm>
            <a:off x="1259187" y="3849986"/>
            <a:ext cx="712625" cy="2755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>
            <a:off x="907188" y="3797846"/>
            <a:ext cx="2719327" cy="1548622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236923" y="3453682"/>
                <a:ext cx="233504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𝑣</m:t>
                      </m:r>
                    </m:oMath>
                  </m:oMathPara>
                </a14:m>
                <a:endParaRPr lang="en-US" sz="1900" dirty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923" y="3453682"/>
                <a:ext cx="233504" cy="384721"/>
              </a:xfrm>
              <a:prstGeom prst="rect">
                <a:avLst/>
              </a:prstGeom>
              <a:blipFill rotWithShape="0">
                <a:blip r:embed="rId4"/>
                <a:stretch>
                  <a:fillRect r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628651" y="3244643"/>
                <a:ext cx="69358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𝑳</m:t>
                      </m:r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1" y="3244643"/>
                <a:ext cx="693587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813234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7886700" cy="5405816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dirty="0">
                    <a:ea typeface="Cambria Math" charset="0"/>
                    <a:cs typeface="Cambria Math" charset="0"/>
                  </a:rPr>
                  <a:t>Solving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𝑳</m:t>
                    </m:r>
                    <m:r>
                      <a:rPr lang="en-US" b="1" i="1">
                        <a:latin typeface="Cambria Math" charset="0"/>
                      </a:rPr>
                      <m:t>𝒙</m:t>
                    </m:r>
                    <m:r>
                      <a:rPr lang="en-US" b="1" i="1">
                        <a:latin typeface="Cambria Math" charset="0"/>
                      </a:rPr>
                      <m:t>=</m:t>
                    </m:r>
                    <m:r>
                      <a:rPr lang="en-US" b="1" i="1">
                        <a:latin typeface="Cambria Math" charset="0"/>
                      </a:rPr>
                      <m:t>𝒃</m:t>
                    </m:r>
                  </m:oMath>
                </a14:m>
                <a:r>
                  <a:rPr lang="en-US" b="1" i="1" dirty="0"/>
                  <a:t> </a:t>
                </a:r>
                <a:r>
                  <a:rPr lang="en-US" dirty="0"/>
                  <a:t>by Gaussian Elimination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dirty="0"/>
                  <a:t>can take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>
                                <a:latin typeface="Cambria Math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time.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dirty="0"/>
                  <a:t>The main issue is </a:t>
                </a:r>
                <a:r>
                  <a:rPr lang="en-US" b="1" dirty="0"/>
                  <a:t>fill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7886700" cy="5405816"/>
              </a:xfrm>
              <a:blipFill rotWithShape="0">
                <a:blip r:embed="rId3"/>
                <a:stretch>
                  <a:fillRect l="-1546" t="-1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Gaussian Elimination Slow?</a:t>
            </a:r>
          </a:p>
        </p:txBody>
      </p:sp>
      <p:sp>
        <p:nvSpPr>
          <p:cNvPr id="6" name="Freeform 5"/>
          <p:cNvSpPr/>
          <p:nvPr/>
        </p:nvSpPr>
        <p:spPr>
          <a:xfrm>
            <a:off x="907188" y="3797846"/>
            <a:ext cx="2719327" cy="1548622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04172" y="3696644"/>
            <a:ext cx="181610" cy="179651"/>
          </a:xfrm>
          <a:prstGeom prst="ellipse">
            <a:avLst/>
          </a:prstGeom>
          <a:noFill/>
          <a:ln w="28575">
            <a:solidFill>
              <a:srgbClr val="FF000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971811" y="403570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442881" y="44611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447711" y="44611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71811" y="48895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15" name="Straight Connector 14"/>
          <p:cNvCxnSpPr>
            <a:stCxn id="8" idx="5"/>
            <a:endCxn id="10" idx="0"/>
          </p:cNvCxnSpPr>
          <p:nvPr/>
        </p:nvCxnSpPr>
        <p:spPr>
          <a:xfrm>
            <a:off x="1259186" y="3849986"/>
            <a:ext cx="274500" cy="611211"/>
          </a:xfrm>
          <a:prstGeom prst="line">
            <a:avLst/>
          </a:prstGeom>
          <a:ln w="28575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5"/>
            <a:endCxn id="12" idx="0"/>
          </p:cNvCxnSpPr>
          <p:nvPr/>
        </p:nvCxnSpPr>
        <p:spPr>
          <a:xfrm>
            <a:off x="1259186" y="3849986"/>
            <a:ext cx="803430" cy="1039611"/>
          </a:xfrm>
          <a:prstGeom prst="line">
            <a:avLst/>
          </a:prstGeom>
          <a:ln w="28575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8" idx="5"/>
            <a:endCxn id="11" idx="2"/>
          </p:cNvCxnSpPr>
          <p:nvPr/>
        </p:nvCxnSpPr>
        <p:spPr>
          <a:xfrm>
            <a:off x="1259187" y="3849986"/>
            <a:ext cx="1188525" cy="701037"/>
          </a:xfrm>
          <a:prstGeom prst="line">
            <a:avLst/>
          </a:prstGeom>
          <a:ln w="28575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8" idx="5"/>
            <a:endCxn id="9" idx="2"/>
          </p:cNvCxnSpPr>
          <p:nvPr/>
        </p:nvCxnSpPr>
        <p:spPr>
          <a:xfrm>
            <a:off x="1259187" y="3849986"/>
            <a:ext cx="712625" cy="275547"/>
          </a:xfrm>
          <a:prstGeom prst="line">
            <a:avLst/>
          </a:prstGeom>
          <a:ln w="28575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6005535" y="403789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5548523" y="44633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6481435" y="44633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6005535" y="48917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6" name="Straight Connector 25"/>
          <p:cNvCxnSpPr>
            <a:stCxn id="52" idx="6"/>
            <a:endCxn id="53" idx="2"/>
          </p:cNvCxnSpPr>
          <p:nvPr/>
        </p:nvCxnSpPr>
        <p:spPr>
          <a:xfrm>
            <a:off x="5730133" y="4553209"/>
            <a:ext cx="7513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52" idx="6"/>
            <a:endCxn id="54" idx="0"/>
          </p:cNvCxnSpPr>
          <p:nvPr/>
        </p:nvCxnSpPr>
        <p:spPr>
          <a:xfrm>
            <a:off x="5730134" y="4553209"/>
            <a:ext cx="366207" cy="3385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53" idx="2"/>
            <a:endCxn id="54" idx="0"/>
          </p:cNvCxnSpPr>
          <p:nvPr/>
        </p:nvCxnSpPr>
        <p:spPr>
          <a:xfrm flipH="1">
            <a:off x="6096341" y="4553209"/>
            <a:ext cx="385095" cy="3385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51" idx="4"/>
            <a:endCxn id="54" idx="0"/>
          </p:cNvCxnSpPr>
          <p:nvPr/>
        </p:nvCxnSpPr>
        <p:spPr>
          <a:xfrm>
            <a:off x="6096340" y="4217545"/>
            <a:ext cx="0" cy="6742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51" idx="4"/>
            <a:endCxn id="52" idx="6"/>
          </p:cNvCxnSpPr>
          <p:nvPr/>
        </p:nvCxnSpPr>
        <p:spPr>
          <a:xfrm flipH="1">
            <a:off x="5730134" y="4217545"/>
            <a:ext cx="366207" cy="3356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53" idx="2"/>
            <a:endCxn id="51" idx="4"/>
          </p:cNvCxnSpPr>
          <p:nvPr/>
        </p:nvCxnSpPr>
        <p:spPr>
          <a:xfrm flipH="1" flipV="1">
            <a:off x="6096341" y="4217545"/>
            <a:ext cx="385095" cy="3356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reeform 47"/>
          <p:cNvSpPr/>
          <p:nvPr/>
        </p:nvSpPr>
        <p:spPr>
          <a:xfrm>
            <a:off x="4934957" y="3785678"/>
            <a:ext cx="2719327" cy="1548622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750689" y="3225982"/>
            <a:ext cx="22912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ea typeface="Cambria Math" charset="0"/>
                <a:cs typeface="Cambria Math" charset="0"/>
              </a:rPr>
              <a:t>New Laplacian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236923" y="3453682"/>
                <a:ext cx="233504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𝑣</m:t>
                      </m:r>
                    </m:oMath>
                  </m:oMathPara>
                </a14:m>
                <a:endParaRPr lang="en-US" sz="1900" dirty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923" y="2596431"/>
                <a:ext cx="233504" cy="384721"/>
              </a:xfrm>
              <a:prstGeom prst="rect">
                <a:avLst/>
              </a:prstGeom>
              <a:blipFill rotWithShape="0">
                <a:blip r:embed="rId8"/>
                <a:stretch>
                  <a:fillRect r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ight Arrow 32"/>
          <p:cNvSpPr/>
          <p:nvPr/>
        </p:nvSpPr>
        <p:spPr>
          <a:xfrm>
            <a:off x="4145360" y="4613922"/>
            <a:ext cx="429272" cy="14588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841609" y="5471654"/>
                <a:ext cx="460402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Elimination creates a clique</a:t>
                </a:r>
              </a:p>
              <a:p>
                <a:r>
                  <a:rPr lang="en-US" sz="2800" dirty="0"/>
                  <a:t>on the neighbors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𝑣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1609" y="5471654"/>
                <a:ext cx="4604025" cy="954107"/>
              </a:xfrm>
              <a:prstGeom prst="rect">
                <a:avLst/>
              </a:prstGeom>
              <a:blipFill rotWithShape="0">
                <a:blip r:embed="rId10"/>
                <a:stretch>
                  <a:fillRect l="-2649" t="-6410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628651" y="3244643"/>
                <a:ext cx="69358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𝑳</m:t>
                      </m:r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1" y="3244643"/>
                <a:ext cx="693587" cy="43088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113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48" grpId="0" animBg="1"/>
      <p:bldP spid="37" grpId="0"/>
      <p:bldP spid="33" grpId="0" animBg="1"/>
      <p:bldP spid="4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7886700" cy="5405816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dirty="0">
                    <a:ea typeface="Cambria Math" charset="0"/>
                    <a:cs typeface="Cambria Math" charset="0"/>
                  </a:rPr>
                  <a:t>Solving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𝑳</m:t>
                    </m:r>
                    <m:r>
                      <a:rPr lang="en-US" b="1" i="1">
                        <a:latin typeface="Cambria Math" charset="0"/>
                      </a:rPr>
                      <m:t>𝒙</m:t>
                    </m:r>
                    <m:r>
                      <a:rPr lang="en-US" b="1" i="1">
                        <a:latin typeface="Cambria Math" charset="0"/>
                      </a:rPr>
                      <m:t>=</m:t>
                    </m:r>
                    <m:r>
                      <a:rPr lang="en-US" b="1" i="1">
                        <a:latin typeface="Cambria Math" charset="0"/>
                      </a:rPr>
                      <m:t>𝒃</m:t>
                    </m:r>
                  </m:oMath>
                </a14:m>
                <a:r>
                  <a:rPr lang="en-US" b="1" i="1" dirty="0"/>
                  <a:t> </a:t>
                </a:r>
                <a:r>
                  <a:rPr lang="en-US" dirty="0"/>
                  <a:t>by Gaussian Elimination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dirty="0"/>
                  <a:t>can take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>
                                <a:latin typeface="Cambria Math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time.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dirty="0"/>
                  <a:t>The main issue is </a:t>
                </a:r>
                <a:r>
                  <a:rPr lang="en-US" b="1" dirty="0"/>
                  <a:t>fill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7886700" cy="5405816"/>
              </a:xfrm>
              <a:blipFill rotWithShape="0">
                <a:blip r:embed="rId3"/>
                <a:stretch>
                  <a:fillRect l="-1546" t="-1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Gaussian Elimination Slow?</a:t>
            </a:r>
          </a:p>
        </p:txBody>
      </p:sp>
      <p:sp>
        <p:nvSpPr>
          <p:cNvPr id="6" name="Freeform 5"/>
          <p:cNvSpPr/>
          <p:nvPr/>
        </p:nvSpPr>
        <p:spPr>
          <a:xfrm>
            <a:off x="907188" y="3797846"/>
            <a:ext cx="2719327" cy="1548622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04172" y="3696644"/>
            <a:ext cx="181610" cy="179651"/>
          </a:xfrm>
          <a:prstGeom prst="ellipse">
            <a:avLst/>
          </a:prstGeom>
          <a:noFill/>
          <a:ln w="28575">
            <a:solidFill>
              <a:srgbClr val="FF000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971811" y="403570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442881" y="44611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447711" y="44611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71811" y="48895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15" name="Straight Connector 14"/>
          <p:cNvCxnSpPr>
            <a:stCxn id="8" idx="5"/>
            <a:endCxn id="10" idx="0"/>
          </p:cNvCxnSpPr>
          <p:nvPr/>
        </p:nvCxnSpPr>
        <p:spPr>
          <a:xfrm>
            <a:off x="1259186" y="3849986"/>
            <a:ext cx="274500" cy="611211"/>
          </a:xfrm>
          <a:prstGeom prst="line">
            <a:avLst/>
          </a:prstGeom>
          <a:ln w="28575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5"/>
            <a:endCxn id="12" idx="0"/>
          </p:cNvCxnSpPr>
          <p:nvPr/>
        </p:nvCxnSpPr>
        <p:spPr>
          <a:xfrm>
            <a:off x="1259186" y="3849986"/>
            <a:ext cx="803430" cy="1039611"/>
          </a:xfrm>
          <a:prstGeom prst="line">
            <a:avLst/>
          </a:prstGeom>
          <a:ln w="28575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8" idx="5"/>
            <a:endCxn id="11" idx="2"/>
          </p:cNvCxnSpPr>
          <p:nvPr/>
        </p:nvCxnSpPr>
        <p:spPr>
          <a:xfrm>
            <a:off x="1259187" y="3849986"/>
            <a:ext cx="1188525" cy="701037"/>
          </a:xfrm>
          <a:prstGeom prst="line">
            <a:avLst/>
          </a:prstGeom>
          <a:ln w="28575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8" idx="5"/>
            <a:endCxn id="9" idx="2"/>
          </p:cNvCxnSpPr>
          <p:nvPr/>
        </p:nvCxnSpPr>
        <p:spPr>
          <a:xfrm>
            <a:off x="1259187" y="3849986"/>
            <a:ext cx="712625" cy="275547"/>
          </a:xfrm>
          <a:prstGeom prst="line">
            <a:avLst/>
          </a:prstGeom>
          <a:ln w="28575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ight Arrow 27"/>
          <p:cNvSpPr/>
          <p:nvPr/>
        </p:nvSpPr>
        <p:spPr>
          <a:xfrm>
            <a:off x="4145360" y="4613922"/>
            <a:ext cx="429272" cy="14588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236923" y="3453682"/>
                <a:ext cx="233504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𝑣</m:t>
                      </m:r>
                    </m:oMath>
                  </m:oMathPara>
                </a14:m>
                <a:endParaRPr lang="en-US" sz="1900" dirty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923" y="2596431"/>
                <a:ext cx="233504" cy="384721"/>
              </a:xfrm>
              <a:prstGeom prst="rect">
                <a:avLst/>
              </a:prstGeom>
              <a:blipFill rotWithShape="0">
                <a:blip r:embed="rId7"/>
                <a:stretch>
                  <a:fillRect r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3841610" y="5476099"/>
            <a:ext cx="5279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Laplacian cliques can be </a:t>
            </a:r>
            <a:r>
              <a:rPr lang="en-US" sz="2800" dirty="0" err="1"/>
              <a:t>sparsified</a:t>
            </a:r>
            <a:r>
              <a:rPr lang="en-US" sz="2800" dirty="0"/>
              <a:t>!</a:t>
            </a:r>
          </a:p>
        </p:txBody>
      </p:sp>
      <p:sp>
        <p:nvSpPr>
          <p:cNvPr id="57" name="Oval 56"/>
          <p:cNvSpPr/>
          <p:nvPr/>
        </p:nvSpPr>
        <p:spPr>
          <a:xfrm>
            <a:off x="6005535" y="403789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5548523" y="44633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6481435" y="44633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6005535" y="48917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5730133" y="4553209"/>
            <a:ext cx="7513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6096341" y="4553209"/>
            <a:ext cx="385095" cy="3385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5730134" y="4206115"/>
            <a:ext cx="366207" cy="3356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 flipV="1">
            <a:off x="6096341" y="4217545"/>
            <a:ext cx="385095" cy="3356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Freeform 64"/>
          <p:cNvSpPr/>
          <p:nvPr/>
        </p:nvSpPr>
        <p:spPr>
          <a:xfrm>
            <a:off x="4934957" y="3785678"/>
            <a:ext cx="2719327" cy="1548622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750689" y="3225982"/>
            <a:ext cx="22912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ea typeface="Cambria Math" charset="0"/>
                <a:cs typeface="Cambria Math" charset="0"/>
              </a:rPr>
              <a:t>New Laplacian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069352" y="4069608"/>
                <a:ext cx="53091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≈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9352" y="4069608"/>
                <a:ext cx="530915" cy="5232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628651" y="3244643"/>
                <a:ext cx="69358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𝑳</m:t>
                      </m:r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1" y="3244643"/>
                <a:ext cx="693587" cy="43088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856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Elimination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AutoNum type="arabicPeriod"/>
                  <a:defRPr/>
                </a:pPr>
                <a:r>
                  <a:rPr lang="en-US" dirty="0"/>
                  <a:t> Pick a vertex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𝑣</m:t>
                    </m:r>
                  </m:oMath>
                </a14:m>
                <a:r>
                  <a:rPr lang="en-US" dirty="0"/>
                  <a:t> to eliminate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AutoNum type="arabicPeriod"/>
                  <a:defRPr/>
                </a:pPr>
                <a:r>
                  <a:rPr lang="en-US" dirty="0"/>
                  <a:t> Add the clique created by eliminating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𝑣</m:t>
                    </m:r>
                  </m:oMath>
                </a14:m>
                <a:endParaRPr lang="en-US" i="1" dirty="0"/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AutoNum type="arabicPeriod"/>
                  <a:defRPr/>
                </a:pPr>
                <a:r>
                  <a:rPr lang="en-US" dirty="0"/>
                  <a:t> Repeat until done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AutoNum type="arabicPeriod"/>
                  <a:defRPr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623" t="-1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20138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Gaussian Elimination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AutoNum type="arabicPeriod"/>
                  <a:defRPr/>
                </a:pPr>
                <a:r>
                  <a:rPr lang="en-US" dirty="0"/>
                  <a:t> Pick a vertex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𝑣</m:t>
                    </m:r>
                  </m:oMath>
                </a14:m>
                <a:r>
                  <a:rPr lang="en-US" dirty="0"/>
                  <a:t> to eliminate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AutoNum type="arabicPeriod"/>
                  <a:defRPr/>
                </a:pPr>
                <a:r>
                  <a:rPr lang="en-US" dirty="0"/>
                  <a:t> Add the clique created by eliminating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𝑣</m:t>
                    </m:r>
                  </m:oMath>
                </a14:m>
                <a:endParaRPr lang="en-US" i="1" dirty="0"/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AutoNum type="arabicPeriod"/>
                  <a:defRPr/>
                </a:pPr>
                <a:r>
                  <a:rPr lang="en-US" dirty="0"/>
                  <a:t> Repeat until done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623" t="-1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08136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Gaussian Elimination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AutoNum type="arabicPeriod"/>
                  <a:defRPr/>
                </a:pPr>
                <a:r>
                  <a:rPr lang="en-US" dirty="0"/>
                  <a:t> Pick a </a:t>
                </a:r>
                <a:r>
                  <a:rPr lang="en-US" dirty="0">
                    <a:solidFill>
                      <a:srgbClr val="FF0000"/>
                    </a:solidFill>
                  </a:rPr>
                  <a:t>random</a:t>
                </a:r>
                <a:r>
                  <a:rPr lang="en-US" dirty="0"/>
                  <a:t> vertex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𝑣</m:t>
                    </m:r>
                  </m:oMath>
                </a14:m>
                <a:r>
                  <a:rPr lang="en-US" dirty="0"/>
                  <a:t> to eliminate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AutoNum type="arabicPeriod"/>
                  <a:defRPr/>
                </a:pPr>
                <a:r>
                  <a:rPr lang="en-US" dirty="0"/>
                  <a:t> Add the clique created by eliminating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𝑣</m:t>
                    </m:r>
                  </m:oMath>
                </a14:m>
                <a:endParaRPr lang="en-US" i="1" dirty="0"/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AutoNum type="arabicPeriod"/>
                  <a:defRPr/>
                </a:pPr>
                <a:r>
                  <a:rPr lang="en-US" dirty="0"/>
                  <a:t> Repeat until done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623" t="-1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549191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Gaussian Elimination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AutoNum type="arabicPeriod"/>
                  <a:defRPr/>
                </a:pPr>
                <a:r>
                  <a:rPr lang="en-US" dirty="0"/>
                  <a:t> Pick a </a:t>
                </a:r>
                <a:r>
                  <a:rPr lang="en-US" dirty="0">
                    <a:solidFill>
                      <a:srgbClr val="FF0000"/>
                    </a:solidFill>
                  </a:rPr>
                  <a:t>random</a:t>
                </a:r>
                <a:r>
                  <a:rPr lang="en-US" dirty="0"/>
                  <a:t> vertex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𝑣</m:t>
                    </m:r>
                  </m:oMath>
                </a14:m>
                <a:r>
                  <a:rPr lang="en-US" dirty="0"/>
                  <a:t> to eliminate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AutoNum type="arabicPeriod"/>
                  <a:defRPr/>
                </a:pPr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Sample</a:t>
                </a:r>
                <a:r>
                  <a:rPr lang="en-US" dirty="0"/>
                  <a:t> the clique created by eliminating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𝑣</m:t>
                    </m:r>
                  </m:oMath>
                </a14:m>
                <a:endParaRPr lang="en-US" i="1" dirty="0"/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AutoNum type="arabicPeriod"/>
                  <a:defRPr/>
                </a:pPr>
                <a:r>
                  <a:rPr lang="en-US" dirty="0"/>
                  <a:t> Repeat until done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AutoNum type="arabicPeriod"/>
                  <a:defRPr/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dirty="0"/>
                  <a:t>Resembles </a:t>
                </a:r>
                <a:r>
                  <a:rPr lang="en-US" b="1" dirty="0"/>
                  <a:t>randomized</a:t>
                </a:r>
                <a:r>
                  <a:rPr lang="en-US" dirty="0"/>
                  <a:t> Incomplete </a:t>
                </a:r>
                <a:r>
                  <a:rPr lang="en-US" dirty="0" err="1"/>
                  <a:t>Cholesky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623" t="-1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140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Sample a Clique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For each edge </a:t>
                </a:r>
                <a14:m>
                  <m:oMath xmlns:m="http://schemas.openxmlformats.org/officeDocument/2006/math">
                    <m:r>
                      <a:rPr lang="en-US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1,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𝑣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endParaRPr lang="en-US" dirty="0">
                  <a:ea typeface="Cambria Math" charset="0"/>
                  <a:cs typeface="Cambria Math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	pick an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1,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dirty="0"/>
                  <a:t> with probability </a:t>
                </a:r>
                <a14:m>
                  <m:oMath xmlns:m="http://schemas.openxmlformats.org/officeDocument/2006/math">
                    <m:r>
                      <a:rPr lang="en-US">
                        <a:latin typeface="Cambria Math" charset="0"/>
                        <a:ea typeface="Cambria Math" charset="0"/>
                        <a:cs typeface="Cambria Math" charset="0"/>
                      </a:rPr>
                      <m:t>~</m:t>
                    </m:r>
                    <m:r>
                      <a:rPr lang="en-US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𝑢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	insert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𝑣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dirty="0"/>
                  <a:t> with weight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𝑢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𝑢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𝑣</m:t>
                            </m:r>
                          </m:sub>
                        </m:sSub>
                      </m:den>
                    </m:f>
                  </m:oMath>
                </a14:m>
                <a:endParaRPr lang="en-US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546" t="-1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>
            <a:off x="4145360" y="4613922"/>
            <a:ext cx="429272" cy="14588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5" name="Oval 4"/>
          <p:cNvSpPr/>
          <p:nvPr/>
        </p:nvSpPr>
        <p:spPr>
          <a:xfrm>
            <a:off x="6005535" y="403789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548523" y="44633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481435" y="44633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005535" y="48917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934957" y="3785678"/>
            <a:ext cx="2719327" cy="1548622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04172" y="369664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971811" y="403570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442881" y="44611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447711" y="44611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971811" y="48895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59186" y="3849986"/>
            <a:ext cx="274500" cy="61121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59186" y="3849986"/>
            <a:ext cx="803430" cy="103961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259187" y="3849986"/>
            <a:ext cx="1188525" cy="7010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259187" y="3849986"/>
            <a:ext cx="712625" cy="27554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>
            <a:off x="907188" y="3797846"/>
            <a:ext cx="2719327" cy="1548622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71936" y="3556872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01707" y="4545625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/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38818" y="4933160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28225" y="4398478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58372" y="3849986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36035" y="3833897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696035" y="4289598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20135" y="4824583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06579" y="4572158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9333934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 52"/>
          <p:cNvSpPr/>
          <p:nvPr/>
        </p:nvSpPr>
        <p:spPr>
          <a:xfrm>
            <a:off x="907188" y="3797846"/>
            <a:ext cx="2719327" cy="1548622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4145360" y="4613922"/>
            <a:ext cx="429272" cy="14588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3" name="Oval 32"/>
          <p:cNvSpPr/>
          <p:nvPr/>
        </p:nvSpPr>
        <p:spPr>
          <a:xfrm>
            <a:off x="6005535" y="403789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5548523" y="44633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6481435" y="44633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005535" y="48917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4934957" y="3785678"/>
            <a:ext cx="2719327" cy="1548622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104172" y="369664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971811" y="403570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1442881" y="44611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2447711" y="44611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1971811" y="48895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48" name="Straight Connector 47"/>
          <p:cNvCxnSpPr>
            <a:stCxn id="49" idx="5"/>
            <a:endCxn id="51" idx="0"/>
          </p:cNvCxnSpPr>
          <p:nvPr/>
        </p:nvCxnSpPr>
        <p:spPr>
          <a:xfrm>
            <a:off x="1259186" y="3849986"/>
            <a:ext cx="274500" cy="6112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9" idx="5"/>
            <a:endCxn id="53" idx="0"/>
          </p:cNvCxnSpPr>
          <p:nvPr/>
        </p:nvCxnSpPr>
        <p:spPr>
          <a:xfrm>
            <a:off x="1259186" y="3849986"/>
            <a:ext cx="803430" cy="1039611"/>
          </a:xfrm>
          <a:prstGeom prst="line">
            <a:avLst/>
          </a:prstGeom>
          <a:ln w="28575">
            <a:solidFill>
              <a:schemeClr val="accent1">
                <a:alpha val="4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49" idx="5"/>
          </p:cNvCxnSpPr>
          <p:nvPr/>
        </p:nvCxnSpPr>
        <p:spPr>
          <a:xfrm>
            <a:off x="1259187" y="3849986"/>
            <a:ext cx="1188525" cy="701037"/>
          </a:xfrm>
          <a:prstGeom prst="line">
            <a:avLst/>
          </a:prstGeom>
          <a:ln w="28575">
            <a:solidFill>
              <a:schemeClr val="accent1">
                <a:alpha val="4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9" idx="5"/>
            <a:endCxn id="50" idx="2"/>
          </p:cNvCxnSpPr>
          <p:nvPr/>
        </p:nvCxnSpPr>
        <p:spPr>
          <a:xfrm>
            <a:off x="1259187" y="3849986"/>
            <a:ext cx="712625" cy="275547"/>
          </a:xfrm>
          <a:prstGeom prst="line">
            <a:avLst/>
          </a:prstGeom>
          <a:ln w="28575">
            <a:solidFill>
              <a:schemeClr val="accent1">
                <a:alpha val="4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771936" y="3556872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201707" y="4545625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/>
              <a:t>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138818" y="4933160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628225" y="4398478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4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158372" y="3849986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5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236035" y="3833897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5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696035" y="4289598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4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220135" y="4824583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3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306579" y="4572158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/>
              <a:t>2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Sample a Clique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7886700" cy="5405816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For each edge </a:t>
                </a:r>
                <a14:m>
                  <m:oMath xmlns:m="http://schemas.openxmlformats.org/officeDocument/2006/math">
                    <m:r>
                      <a:rPr lang="en-US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1,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𝑣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endParaRPr lang="en-US" dirty="0">
                  <a:ea typeface="Cambria Math" charset="0"/>
                  <a:cs typeface="Cambria Math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	pick an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1,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dirty="0"/>
                  <a:t> with probability </a:t>
                </a:r>
                <a14:m>
                  <m:oMath xmlns:m="http://schemas.openxmlformats.org/officeDocument/2006/math">
                    <m:r>
                      <a:rPr lang="en-US">
                        <a:latin typeface="Cambria Math" charset="0"/>
                        <a:ea typeface="Cambria Math" charset="0"/>
                        <a:cs typeface="Cambria Math" charset="0"/>
                      </a:rPr>
                      <m:t>~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𝑢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	insert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𝑣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dirty="0"/>
                  <a:t> with weight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𝑢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𝑢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𝑣</m:t>
                            </m:r>
                          </m:sub>
                        </m:sSub>
                      </m:den>
                    </m:f>
                  </m:oMath>
                </a14:m>
                <a:endParaRPr lang="en-US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7886700" cy="5405816"/>
              </a:xfrm>
              <a:blipFill rotWithShape="0">
                <a:blip r:embed="rId3"/>
                <a:stretch>
                  <a:fillRect l="-1546" t="-1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7962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96C72-E778-3E42-8440-EFA2BFEC7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793"/>
            <a:ext cx="7886700" cy="1325563"/>
          </a:xfrm>
        </p:spPr>
        <p:txBody>
          <a:bodyPr/>
          <a:lstStyle/>
          <a:p>
            <a:r>
              <a:rPr lang="en-US" dirty="0"/>
              <a:t>Concentration of Scalar </a:t>
            </a:r>
            <a:r>
              <a:rPr lang="en-US" b="1" dirty="0"/>
              <a:t>Martingales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C17B2-B653-FE4A-A610-C0567BD534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883399"/>
                <a:ext cx="9030739" cy="540581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b="1" dirty="0"/>
                  <a:t>Freedman’s Inequality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b="1" dirty="0"/>
                  <a:t>Bernstein’s Inequality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Random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charset="0"/>
                      </a:rPr>
                      <m:t>𝑋</m:t>
                    </m:r>
                    <m:r>
                      <a:rPr lang="en-US" b="0" i="1">
                        <a:latin typeface="Cambria Math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>
                            <a:latin typeface="Cambria Math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800" i="1" dirty="0">
                    <a:latin typeface="Cambria Math" charset="0"/>
                  </a:rPr>
                  <a:t>	,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2800" i="1" dirty="0">
                  <a:latin typeface="Cambria Math" charset="0"/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charset="0"/>
                          </a:rPr>
                          <m:t>𝑋</m:t>
                        </m:r>
                      </m:e>
                      <m:sub>
                        <m:r>
                          <a:rPr lang="en-US" b="0" i="1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i="1" dirty="0">
                    <a:latin typeface="Cambria Math" charset="0"/>
                  </a:rPr>
                  <a:t> </a:t>
                </a:r>
                <a:r>
                  <a:rPr lang="en-US" dirty="0"/>
                  <a:t>are independent</a:t>
                </a:r>
                <a:endParaRPr lang="en-US" i="1" dirty="0"/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𝔼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=0</m:t>
                    </m:r>
                  </m:oMath>
                </a14:m>
                <a:r>
                  <a:rPr lang="en-US" i="1" dirty="0">
                    <a:latin typeface="Cambria Math" charset="0"/>
                  </a:rPr>
                  <a:t>	</a:t>
                </a:r>
                <a:r>
                  <a:rPr lang="en-US" dirty="0"/>
                  <a:t> 	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charset="0"/>
                      </a:rPr>
                      <m:t>𝑟</m:t>
                    </m:r>
                  </m:oMath>
                </a14:m>
                <a:endParaRPr lang="en-US" b="1" i="1" dirty="0">
                  <a:latin typeface="Cambria Math" charset="0"/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i="1">
                            <a:latin typeface="Cambria Math" charset="0"/>
                          </a:rPr>
                          <m:t>𝔼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1" i="1" dirty="0">
                    <a:latin typeface="Cambria Math" charset="0"/>
                  </a:rPr>
                  <a:t>	</a:t>
                </a:r>
                <a:endParaRPr lang="en-US" sz="2600" i="1" dirty="0">
                  <a:latin typeface="Cambria Math" charset="0"/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endParaRPr lang="en-US" b="1" i="1" dirty="0">
                  <a:latin typeface="Cambria Math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>
                    <a:latin typeface="Calibri" charset="0"/>
                    <a:ea typeface="Calibri" charset="0"/>
                    <a:cs typeface="Calibri" charset="0"/>
                  </a:rPr>
                  <a:t>gives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ℙ</m:t>
                      </m:r>
                      <m:r>
                        <a:rPr lang="en-US" i="1">
                          <a:latin typeface="Cambria Math" charset="0"/>
                        </a:rPr>
                        <m:t>[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𝜀</m:t>
                      </m:r>
                      <m:r>
                        <m:rPr>
                          <m:lit/>
                        </m:rP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]</m:t>
                      </m:r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2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/2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𝑟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  <m:r>
                                    <a:rPr lang="en-U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C17B2-B653-FE4A-A610-C0567BD534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883399"/>
                <a:ext cx="9030739" cy="5405816"/>
              </a:xfrm>
              <a:blipFill>
                <a:blip r:embed="rId3"/>
                <a:stretch>
                  <a:fillRect l="-1262" t="-1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954D1D0-88D4-E64C-83FD-549B7420EC52}"/>
              </a:ext>
            </a:extLst>
          </p:cNvPr>
          <p:cNvCxnSpPr>
            <a:cxnSpLocks/>
          </p:cNvCxnSpPr>
          <p:nvPr/>
        </p:nvCxnSpPr>
        <p:spPr>
          <a:xfrm flipH="1">
            <a:off x="1188720" y="2430018"/>
            <a:ext cx="296265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D052758-74CD-354D-92F4-F7ED1E12BF5C}"/>
              </a:ext>
            </a:extLst>
          </p:cNvPr>
          <p:cNvCxnSpPr>
            <a:cxnSpLocks/>
          </p:cNvCxnSpPr>
          <p:nvPr/>
        </p:nvCxnSpPr>
        <p:spPr>
          <a:xfrm flipH="1">
            <a:off x="660548" y="1584891"/>
            <a:ext cx="333729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7F02C1D-C2F4-9A4A-9184-F76A1B3A4B39}"/>
              </a:ext>
            </a:extLst>
          </p:cNvPr>
          <p:cNvCxnSpPr>
            <a:cxnSpLocks/>
          </p:cNvCxnSpPr>
          <p:nvPr/>
        </p:nvCxnSpPr>
        <p:spPr>
          <a:xfrm flipH="1">
            <a:off x="1188720" y="2856738"/>
            <a:ext cx="131673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73AF285-6158-8340-9EFB-25D2B5D5557C}"/>
              </a:ext>
            </a:extLst>
          </p:cNvPr>
          <p:cNvCxnSpPr>
            <a:cxnSpLocks/>
          </p:cNvCxnSpPr>
          <p:nvPr/>
        </p:nvCxnSpPr>
        <p:spPr>
          <a:xfrm flipH="1">
            <a:off x="1266306" y="3724032"/>
            <a:ext cx="191746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784FA9C-DE2F-0247-909B-F7F4BD298111}"/>
                  </a:ext>
                </a:extLst>
              </p:cNvPr>
              <p:cNvSpPr txBox="1"/>
              <p:nvPr/>
            </p:nvSpPr>
            <p:spPr>
              <a:xfrm>
                <a:off x="3373259" y="2595128"/>
                <a:ext cx="42955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| 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previous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steps</m:t>
                        </m:r>
                      </m:e>
                    </m:d>
                    <m:r>
                      <a:rPr lang="en-US" sz="2800" i="1">
                        <a:latin typeface="Cambria Math" charset="0"/>
                      </a:rPr>
                      <m:t>=0</m:t>
                    </m:r>
                  </m:oMath>
                </a14:m>
                <a:r>
                  <a:rPr lang="en-US" sz="2800" i="1" dirty="0">
                    <a:latin typeface="Cambria Math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784FA9C-DE2F-0247-909B-F7F4BD2981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3259" y="2595128"/>
                <a:ext cx="4295553" cy="523220"/>
              </a:xfrm>
              <a:prstGeom prst="rect">
                <a:avLst/>
              </a:prstGeom>
              <a:blipFill>
                <a:blip r:embed="rId4"/>
                <a:stretch>
                  <a:fillRect l="-590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57889E-476D-E848-A8C7-BB5410E15F49}"/>
                  </a:ext>
                </a:extLst>
              </p:cNvPr>
              <p:cNvSpPr txBox="1"/>
              <p:nvPr/>
            </p:nvSpPr>
            <p:spPr>
              <a:xfrm>
                <a:off x="3373259" y="3452034"/>
                <a:ext cx="7158210" cy="543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600" i="1">
                            <a:latin typeface="Cambria Math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600" i="1">
                            <a:latin typeface="Cambria Math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600" i="1">
                                    <a:latin typeface="Cambria Math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600" i="1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600" i="1"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| </m:t>
                            </m:r>
                            <m:r>
                              <m:rPr>
                                <m:sty m:val="p"/>
                              </m:rPr>
                              <a:rPr lang="en-US" sz="2600">
                                <a:latin typeface="Cambria Math" panose="02040503050406030204" pitchFamily="18" charset="0"/>
                              </a:rPr>
                              <m:t>previous</m:t>
                            </m:r>
                            <m:r>
                              <a:rPr lang="en-US" sz="26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600">
                                <a:latin typeface="Cambria Math" panose="02040503050406030204" pitchFamily="18" charset="0"/>
                              </a:rPr>
                              <m:t>steps</m:t>
                            </m:r>
                          </m:e>
                        </m:d>
                      </m:e>
                    </m:nary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charset="0"/>
                          </a:rPr>
                          <m:t>𝜎</m:t>
                        </m:r>
                      </m:e>
                      <m:sup>
                        <m:r>
                          <a:rPr lang="en-US" sz="2600" i="1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600" b="1" i="1" dirty="0">
                    <a:latin typeface="Cambria Math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57889E-476D-E848-A8C7-BB5410E15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3259" y="3452034"/>
                <a:ext cx="7158210" cy="543995"/>
              </a:xfrm>
              <a:prstGeom prst="rect">
                <a:avLst/>
              </a:prstGeom>
              <a:blipFill>
                <a:blip r:embed="rId5"/>
                <a:stretch>
                  <a:fillRect l="-7270" t="-109091" b="-17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9717361-5640-6442-A075-FFFAE41AB5C8}"/>
                  </a:ext>
                </a:extLst>
              </p:cNvPr>
              <p:cNvSpPr txBox="1"/>
              <p:nvPr/>
            </p:nvSpPr>
            <p:spPr>
              <a:xfrm>
                <a:off x="7484111" y="5399351"/>
                <a:ext cx="76675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+</m:t>
                    </m:r>
                    <m:r>
                      <a:rPr lang="en-US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𝛿</m:t>
                    </m:r>
                  </m:oMath>
                </a14:m>
                <a:r>
                  <a:rPr lang="en-US" sz="2600" b="1" i="1" dirty="0">
                    <a:solidFill>
                      <a:srgbClr val="FF0000"/>
                    </a:solidFill>
                    <a:latin typeface="Cambria Math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9717361-5640-6442-A075-FFFAE41AB5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4111" y="5399351"/>
                <a:ext cx="766754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B18494E-9B0D-3846-BDCB-7E5BFDC37307}"/>
                  </a:ext>
                </a:extLst>
              </p:cNvPr>
              <p:cNvSpPr txBox="1"/>
              <p:nvPr/>
            </p:nvSpPr>
            <p:spPr>
              <a:xfrm>
                <a:off x="3373259" y="4065122"/>
                <a:ext cx="7158210" cy="543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2600" i="1">
                        <a:latin typeface="Cambria Math" charset="0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600" i="1">
                                <a:latin typeface="Cambria Math" charset="0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a:rPr lang="en-US" sz="2600" i="1">
                                <a:latin typeface="Cambria Math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600" i="1">
                                        <a:latin typeface="Cambria Math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600" i="1">
                                        <a:latin typeface="Cambria Math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2600" i="1">
                                        <a:latin typeface="Cambria Math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|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600">
                                    <a:latin typeface="Cambria Math" panose="02040503050406030204" pitchFamily="18" charset="0"/>
                                  </a:rPr>
                                  <m:t>previous</m:t>
                                </m:r>
                                <m:r>
                                  <a:rPr lang="en-US" sz="260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600">
                                    <a:latin typeface="Cambria Math" panose="02040503050406030204" pitchFamily="18" charset="0"/>
                                  </a:rPr>
                                  <m:t>steps</m:t>
                                </m:r>
                              </m:e>
                            </m:d>
                          </m:e>
                        </m:nary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&gt;</m:t>
                        </m:r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600" i="1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𝛿</m:t>
                    </m:r>
                  </m:oMath>
                </a14:m>
                <a:r>
                  <a:rPr lang="en-US" sz="2600" b="1" i="1" dirty="0">
                    <a:latin typeface="Cambria Math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B18494E-9B0D-3846-BDCB-7E5BFDC373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3259" y="4065122"/>
                <a:ext cx="7158210" cy="543995"/>
              </a:xfrm>
              <a:prstGeom prst="rect">
                <a:avLst/>
              </a:prstGeom>
              <a:blipFill>
                <a:blip r:embed="rId7"/>
                <a:stretch>
                  <a:fillRect l="-2305" t="-109091" b="-17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030E68-7876-8748-BC06-297C20285F9F}"/>
              </a:ext>
            </a:extLst>
          </p:cNvPr>
          <p:cNvCxnSpPr>
            <a:cxnSpLocks/>
          </p:cNvCxnSpPr>
          <p:nvPr/>
        </p:nvCxnSpPr>
        <p:spPr>
          <a:xfrm flipH="1">
            <a:off x="3489916" y="3724031"/>
            <a:ext cx="417889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65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 52"/>
          <p:cNvSpPr/>
          <p:nvPr/>
        </p:nvSpPr>
        <p:spPr>
          <a:xfrm>
            <a:off x="907188" y="3797846"/>
            <a:ext cx="2719327" cy="1548622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4145360" y="4613922"/>
            <a:ext cx="429272" cy="14588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3" name="Oval 32"/>
          <p:cNvSpPr/>
          <p:nvPr/>
        </p:nvSpPr>
        <p:spPr>
          <a:xfrm>
            <a:off x="6005535" y="403789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5548523" y="44633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6481435" y="44633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005535" y="48917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4934957" y="3785678"/>
            <a:ext cx="2719327" cy="1548622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104172" y="369664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971811" y="403570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1442881" y="44611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2447711" y="44611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1971811" y="48895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48" name="Straight Connector 47"/>
          <p:cNvCxnSpPr>
            <a:stCxn id="49" idx="5"/>
            <a:endCxn id="51" idx="0"/>
          </p:cNvCxnSpPr>
          <p:nvPr/>
        </p:nvCxnSpPr>
        <p:spPr>
          <a:xfrm>
            <a:off x="1259186" y="3849986"/>
            <a:ext cx="274500" cy="6112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9" idx="5"/>
            <a:endCxn id="53" idx="0"/>
          </p:cNvCxnSpPr>
          <p:nvPr/>
        </p:nvCxnSpPr>
        <p:spPr>
          <a:xfrm>
            <a:off x="1259186" y="3849986"/>
            <a:ext cx="803430" cy="1039611"/>
          </a:xfrm>
          <a:prstGeom prst="line">
            <a:avLst/>
          </a:prstGeom>
          <a:ln w="28575"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9" idx="5"/>
          </p:cNvCxnSpPr>
          <p:nvPr/>
        </p:nvCxnSpPr>
        <p:spPr>
          <a:xfrm>
            <a:off x="1259187" y="3849986"/>
            <a:ext cx="712625" cy="275547"/>
          </a:xfrm>
          <a:prstGeom prst="line">
            <a:avLst/>
          </a:prstGeom>
          <a:ln w="28575"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endCxn id="46" idx="2"/>
          </p:cNvCxnSpPr>
          <p:nvPr/>
        </p:nvCxnSpPr>
        <p:spPr>
          <a:xfrm>
            <a:off x="1257001" y="3861120"/>
            <a:ext cx="1190711" cy="6899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35" idx="6"/>
            <a:endCxn id="36" idx="2"/>
          </p:cNvCxnSpPr>
          <p:nvPr/>
        </p:nvCxnSpPr>
        <p:spPr>
          <a:xfrm>
            <a:off x="5730133" y="4553209"/>
            <a:ext cx="7513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71936" y="3556872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01707" y="4545625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/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138818" y="4933160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628225" y="4398478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158372" y="3849986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236035" y="3833897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696035" y="4289598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220135" y="4824583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306579" y="4572158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/>
              <a:t>2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Sample a Clique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7886700" cy="5405816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For each edge </a:t>
                </a:r>
                <a14:m>
                  <m:oMath xmlns:m="http://schemas.openxmlformats.org/officeDocument/2006/math">
                    <m:r>
                      <a:rPr lang="en-US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1,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𝑣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endParaRPr lang="en-US" dirty="0">
                  <a:ea typeface="Cambria Math" charset="0"/>
                  <a:cs typeface="Cambria Math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	pick an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1,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dirty="0"/>
                  <a:t> with probability </a:t>
                </a:r>
                <a14:m>
                  <m:oMath xmlns:m="http://schemas.openxmlformats.org/officeDocument/2006/math">
                    <m:r>
                      <a:rPr lang="en-US">
                        <a:latin typeface="Cambria Math" charset="0"/>
                        <a:ea typeface="Cambria Math" charset="0"/>
                        <a:cs typeface="Cambria Math" charset="0"/>
                      </a:rPr>
                      <m:t>~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𝑢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	insert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𝑣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dirty="0"/>
                  <a:t> with weight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𝑢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𝑢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𝑣</m:t>
                            </m:r>
                          </m:sub>
                        </m:sSub>
                      </m:den>
                    </m:f>
                  </m:oMath>
                </a14:m>
                <a:endParaRPr lang="en-US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7886700" cy="5405816"/>
              </a:xfrm>
              <a:blipFill rotWithShape="0">
                <a:blip r:embed="rId3"/>
                <a:stretch>
                  <a:fillRect l="-1546" t="-1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522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 52"/>
          <p:cNvSpPr/>
          <p:nvPr/>
        </p:nvSpPr>
        <p:spPr>
          <a:xfrm>
            <a:off x="907188" y="3797846"/>
            <a:ext cx="2719327" cy="1548622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4145360" y="4613922"/>
            <a:ext cx="429272" cy="14588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3" name="Oval 32"/>
          <p:cNvSpPr/>
          <p:nvPr/>
        </p:nvSpPr>
        <p:spPr>
          <a:xfrm>
            <a:off x="6005535" y="403789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5548523" y="44633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6481435" y="44633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005535" y="48917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4934957" y="3785678"/>
            <a:ext cx="2719327" cy="1548622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104172" y="369664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971811" y="403570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1442881" y="44611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2447711" y="44611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1971811" y="48895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48" name="Straight Connector 47"/>
          <p:cNvCxnSpPr>
            <a:stCxn id="49" idx="5"/>
            <a:endCxn id="51" idx="0"/>
          </p:cNvCxnSpPr>
          <p:nvPr/>
        </p:nvCxnSpPr>
        <p:spPr>
          <a:xfrm>
            <a:off x="1259186" y="3849986"/>
            <a:ext cx="274500" cy="611211"/>
          </a:xfrm>
          <a:prstGeom prst="line">
            <a:avLst/>
          </a:prstGeom>
          <a:ln w="28575"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9" idx="5"/>
            <a:endCxn id="53" idx="0"/>
          </p:cNvCxnSpPr>
          <p:nvPr/>
        </p:nvCxnSpPr>
        <p:spPr>
          <a:xfrm>
            <a:off x="1259186" y="3849986"/>
            <a:ext cx="803430" cy="1039611"/>
          </a:xfrm>
          <a:prstGeom prst="line">
            <a:avLst/>
          </a:prstGeom>
          <a:ln w="28575"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9" idx="5"/>
          </p:cNvCxnSpPr>
          <p:nvPr/>
        </p:nvCxnSpPr>
        <p:spPr>
          <a:xfrm>
            <a:off x="1259187" y="3849986"/>
            <a:ext cx="712625" cy="275547"/>
          </a:xfrm>
          <a:prstGeom prst="line">
            <a:avLst/>
          </a:prstGeom>
          <a:ln w="28575"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endCxn id="46" idx="2"/>
          </p:cNvCxnSpPr>
          <p:nvPr/>
        </p:nvCxnSpPr>
        <p:spPr>
          <a:xfrm>
            <a:off x="1257001" y="3861120"/>
            <a:ext cx="1190711" cy="689902"/>
          </a:xfrm>
          <a:prstGeom prst="line">
            <a:avLst/>
          </a:prstGeom>
          <a:ln w="28575"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35" idx="6"/>
            <a:endCxn id="36" idx="2"/>
          </p:cNvCxnSpPr>
          <p:nvPr/>
        </p:nvCxnSpPr>
        <p:spPr>
          <a:xfrm>
            <a:off x="5730133" y="4553209"/>
            <a:ext cx="75130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71936" y="3556872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01707" y="4545625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/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138818" y="4933160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628225" y="4398478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158372" y="3849986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36035" y="3833897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696035" y="4289598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220135" y="4824583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306579" y="4572158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7886700" cy="5405816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For each edge </a:t>
                </a:r>
                <a14:m>
                  <m:oMath xmlns:m="http://schemas.openxmlformats.org/officeDocument/2006/math">
                    <m:r>
                      <a:rPr lang="en-US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1,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𝑣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endParaRPr lang="en-US" dirty="0">
                  <a:ea typeface="Cambria Math" charset="0"/>
                  <a:cs typeface="Cambria Math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	pick an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1,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dirty="0"/>
                  <a:t> with probability </a:t>
                </a:r>
                <a14:m>
                  <m:oMath xmlns:m="http://schemas.openxmlformats.org/officeDocument/2006/math">
                    <m:r>
                      <a:rPr lang="en-US">
                        <a:latin typeface="Cambria Math" charset="0"/>
                        <a:ea typeface="Cambria Math" charset="0"/>
                        <a:cs typeface="Cambria Math" charset="0"/>
                      </a:rPr>
                      <m:t>~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𝑢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	insert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𝑣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dirty="0"/>
                  <a:t> with weight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𝑢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𝑢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𝑣</m:t>
                            </m:r>
                          </m:sub>
                        </m:sSub>
                      </m:den>
                    </m:f>
                  </m:oMath>
                </a14:m>
                <a:endParaRPr lang="en-US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7886700" cy="5405816"/>
              </a:xfrm>
              <a:blipFill rotWithShape="0">
                <a:blip r:embed="rId3"/>
                <a:stretch>
                  <a:fillRect l="-1546" t="-1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Sample a Clique</a:t>
            </a:r>
          </a:p>
        </p:txBody>
      </p:sp>
    </p:spTree>
    <p:extLst>
      <p:ext uri="{BB962C8B-B14F-4D97-AF65-F5344CB8AC3E}">
        <p14:creationId xmlns:p14="http://schemas.microsoft.com/office/powerpoint/2010/main" val="392589338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 52"/>
          <p:cNvSpPr/>
          <p:nvPr/>
        </p:nvSpPr>
        <p:spPr>
          <a:xfrm>
            <a:off x="907188" y="3797846"/>
            <a:ext cx="2719327" cy="1548622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4145360" y="4613922"/>
            <a:ext cx="429272" cy="14588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3" name="Oval 32"/>
          <p:cNvSpPr/>
          <p:nvPr/>
        </p:nvSpPr>
        <p:spPr>
          <a:xfrm>
            <a:off x="6005535" y="403789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5548523" y="44633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6481435" y="44633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005535" y="48917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4934957" y="3785678"/>
            <a:ext cx="2719327" cy="1548622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104172" y="369664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971811" y="403570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1442881" y="44611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2447711" y="44611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1971811" y="48895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48" name="Straight Connector 47"/>
          <p:cNvCxnSpPr>
            <a:stCxn id="49" idx="5"/>
            <a:endCxn id="51" idx="0"/>
          </p:cNvCxnSpPr>
          <p:nvPr/>
        </p:nvCxnSpPr>
        <p:spPr>
          <a:xfrm>
            <a:off x="1259186" y="3849986"/>
            <a:ext cx="274500" cy="611211"/>
          </a:xfrm>
          <a:prstGeom prst="line">
            <a:avLst/>
          </a:prstGeom>
          <a:ln w="28575"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9" idx="5"/>
            <a:endCxn id="53" idx="0"/>
          </p:cNvCxnSpPr>
          <p:nvPr/>
        </p:nvCxnSpPr>
        <p:spPr>
          <a:xfrm>
            <a:off x="1259186" y="3849986"/>
            <a:ext cx="803430" cy="10396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9" idx="5"/>
          </p:cNvCxnSpPr>
          <p:nvPr/>
        </p:nvCxnSpPr>
        <p:spPr>
          <a:xfrm>
            <a:off x="1259187" y="3849986"/>
            <a:ext cx="712625" cy="275547"/>
          </a:xfrm>
          <a:prstGeom prst="line">
            <a:avLst/>
          </a:prstGeom>
          <a:ln w="28575"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endCxn id="46" idx="2"/>
          </p:cNvCxnSpPr>
          <p:nvPr/>
        </p:nvCxnSpPr>
        <p:spPr>
          <a:xfrm>
            <a:off x="1257001" y="3861120"/>
            <a:ext cx="1190711" cy="689902"/>
          </a:xfrm>
          <a:prstGeom prst="line">
            <a:avLst/>
          </a:prstGeom>
          <a:ln w="28575"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35" idx="6"/>
            <a:endCxn id="36" idx="2"/>
          </p:cNvCxnSpPr>
          <p:nvPr/>
        </p:nvCxnSpPr>
        <p:spPr>
          <a:xfrm>
            <a:off x="5730133" y="4553209"/>
            <a:ext cx="75130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71936" y="3556872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01707" y="4545625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/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138818" y="4933160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628225" y="4398478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158372" y="3849986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236035" y="3833897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696035" y="4289598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220135" y="4824583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306579" y="4572158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7886700" cy="5405816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For each edge </a:t>
                </a:r>
                <a14:m>
                  <m:oMath xmlns:m="http://schemas.openxmlformats.org/officeDocument/2006/math">
                    <m:r>
                      <a:rPr lang="en-US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1,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𝑣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endParaRPr lang="en-US" dirty="0">
                  <a:ea typeface="Cambria Math" charset="0"/>
                  <a:cs typeface="Cambria Math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	pick an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1,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dirty="0"/>
                  <a:t> with probability </a:t>
                </a:r>
                <a14:m>
                  <m:oMath xmlns:m="http://schemas.openxmlformats.org/officeDocument/2006/math">
                    <m:r>
                      <a:rPr lang="en-US">
                        <a:latin typeface="Cambria Math" charset="0"/>
                        <a:ea typeface="Cambria Math" charset="0"/>
                        <a:cs typeface="Cambria Math" charset="0"/>
                      </a:rPr>
                      <m:t>~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𝑢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	insert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𝑣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dirty="0"/>
                  <a:t> with weight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𝑢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𝑢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𝑣</m:t>
                            </m:r>
                          </m:sub>
                        </m:sSub>
                      </m:den>
                    </m:f>
                  </m:oMath>
                </a14:m>
                <a:endParaRPr lang="en-US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7886700" cy="5405816"/>
              </a:xfrm>
              <a:blipFill rotWithShape="0">
                <a:blip r:embed="rId3"/>
                <a:stretch>
                  <a:fillRect l="-1546" t="-1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Sample a Clique</a:t>
            </a:r>
          </a:p>
        </p:txBody>
      </p:sp>
    </p:spTree>
    <p:extLst>
      <p:ext uri="{BB962C8B-B14F-4D97-AF65-F5344CB8AC3E}">
        <p14:creationId xmlns:p14="http://schemas.microsoft.com/office/powerpoint/2010/main" val="144075125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/>
          <p:cNvCxnSpPr>
            <a:stCxn id="46" idx="2"/>
            <a:endCxn id="43" idx="5"/>
          </p:cNvCxnSpPr>
          <p:nvPr/>
        </p:nvCxnSpPr>
        <p:spPr>
          <a:xfrm flipH="1" flipV="1">
            <a:off x="1259187" y="3849986"/>
            <a:ext cx="1188525" cy="7010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1971811" y="403570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53" name="Freeform 52"/>
          <p:cNvSpPr/>
          <p:nvPr/>
        </p:nvSpPr>
        <p:spPr>
          <a:xfrm>
            <a:off x="907188" y="3797846"/>
            <a:ext cx="2719327" cy="1548622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4145360" y="4613922"/>
            <a:ext cx="429272" cy="14588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3" name="Oval 32"/>
          <p:cNvSpPr/>
          <p:nvPr/>
        </p:nvSpPr>
        <p:spPr>
          <a:xfrm>
            <a:off x="6005535" y="403789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5548523" y="44633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6481435" y="44633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005535" y="48917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4934957" y="3785678"/>
            <a:ext cx="2719327" cy="1548622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104172" y="369664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1442881" y="44611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2447711" y="44611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1971811" y="48895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49" name="Straight Connector 48"/>
          <p:cNvCxnSpPr>
            <a:stCxn id="49" idx="5"/>
          </p:cNvCxnSpPr>
          <p:nvPr/>
        </p:nvCxnSpPr>
        <p:spPr>
          <a:xfrm>
            <a:off x="1259186" y="3849986"/>
            <a:ext cx="803430" cy="10396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43" idx="5"/>
            <a:endCxn id="44" idx="2"/>
          </p:cNvCxnSpPr>
          <p:nvPr/>
        </p:nvCxnSpPr>
        <p:spPr>
          <a:xfrm>
            <a:off x="1259187" y="3849986"/>
            <a:ext cx="712625" cy="275547"/>
          </a:xfrm>
          <a:prstGeom prst="line">
            <a:avLst/>
          </a:prstGeom>
          <a:ln w="28575"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35" idx="6"/>
            <a:endCxn id="36" idx="2"/>
          </p:cNvCxnSpPr>
          <p:nvPr/>
        </p:nvCxnSpPr>
        <p:spPr>
          <a:xfrm>
            <a:off x="5730133" y="4553209"/>
            <a:ext cx="75130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37" idx="0"/>
            <a:endCxn id="36" idx="2"/>
          </p:cNvCxnSpPr>
          <p:nvPr/>
        </p:nvCxnSpPr>
        <p:spPr>
          <a:xfrm flipV="1">
            <a:off x="6096341" y="4553209"/>
            <a:ext cx="385095" cy="3385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259186" y="3849986"/>
            <a:ext cx="274500" cy="611211"/>
          </a:xfrm>
          <a:prstGeom prst="line">
            <a:avLst/>
          </a:prstGeom>
          <a:ln w="28575"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71936" y="3556872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01707" y="4545625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/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138818" y="4933160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628225" y="4398478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158372" y="3849986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236035" y="3833897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5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696035" y="4289598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4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220135" y="4824583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306579" y="4572158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7886700" cy="5405816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For each edge </a:t>
                </a:r>
                <a14:m>
                  <m:oMath xmlns:m="http://schemas.openxmlformats.org/officeDocument/2006/math">
                    <m:r>
                      <a:rPr lang="en-US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1,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𝑣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endParaRPr lang="en-US" dirty="0">
                  <a:ea typeface="Cambria Math" charset="0"/>
                  <a:cs typeface="Cambria Math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	pick an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1,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dirty="0"/>
                  <a:t> with probability </a:t>
                </a:r>
                <a14:m>
                  <m:oMath xmlns:m="http://schemas.openxmlformats.org/officeDocument/2006/math">
                    <m:r>
                      <a:rPr lang="en-US">
                        <a:latin typeface="Cambria Math" charset="0"/>
                        <a:ea typeface="Cambria Math" charset="0"/>
                        <a:cs typeface="Cambria Math" charset="0"/>
                      </a:rPr>
                      <m:t>~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𝑢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	insert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𝑣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dirty="0"/>
                  <a:t> with weight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𝑢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𝑢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𝑣</m:t>
                            </m:r>
                          </m:sub>
                        </m:sSub>
                      </m:den>
                    </m:f>
                  </m:oMath>
                </a14:m>
                <a:endParaRPr lang="en-US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7886700" cy="5405816"/>
              </a:xfrm>
              <a:blipFill rotWithShape="0">
                <a:blip r:embed="rId3"/>
                <a:stretch>
                  <a:fillRect l="-1546" t="-1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Sample a Clique</a:t>
            </a:r>
          </a:p>
        </p:txBody>
      </p:sp>
    </p:spTree>
    <p:extLst>
      <p:ext uri="{BB962C8B-B14F-4D97-AF65-F5344CB8AC3E}">
        <p14:creationId xmlns:p14="http://schemas.microsoft.com/office/powerpoint/2010/main" val="78863515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>
            <a:stCxn id="36" idx="2"/>
            <a:endCxn id="33" idx="4"/>
          </p:cNvCxnSpPr>
          <p:nvPr/>
        </p:nvCxnSpPr>
        <p:spPr>
          <a:xfrm flipH="1" flipV="1">
            <a:off x="6096341" y="4217545"/>
            <a:ext cx="385095" cy="3356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reeform 52"/>
          <p:cNvSpPr/>
          <p:nvPr/>
        </p:nvSpPr>
        <p:spPr>
          <a:xfrm>
            <a:off x="907188" y="3797846"/>
            <a:ext cx="2719327" cy="1548622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4145360" y="4613922"/>
            <a:ext cx="429272" cy="14588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3" name="Oval 32"/>
          <p:cNvSpPr/>
          <p:nvPr/>
        </p:nvSpPr>
        <p:spPr>
          <a:xfrm>
            <a:off x="6005535" y="403789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5548523" y="44633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6481435" y="44633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005535" y="48917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4934957" y="3785678"/>
            <a:ext cx="2719327" cy="1548622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104172" y="369664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971811" y="403570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1442881" y="44611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2447711" y="44611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1971811" y="48895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48" name="Straight Connector 47"/>
          <p:cNvCxnSpPr>
            <a:stCxn id="49" idx="5"/>
            <a:endCxn id="51" idx="0"/>
          </p:cNvCxnSpPr>
          <p:nvPr/>
        </p:nvCxnSpPr>
        <p:spPr>
          <a:xfrm>
            <a:off x="1259186" y="3849986"/>
            <a:ext cx="274500" cy="611211"/>
          </a:xfrm>
          <a:prstGeom prst="line">
            <a:avLst/>
          </a:prstGeom>
          <a:ln w="28575">
            <a:solidFill>
              <a:schemeClr val="accent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9" idx="5"/>
            <a:endCxn id="53" idx="0"/>
          </p:cNvCxnSpPr>
          <p:nvPr/>
        </p:nvCxnSpPr>
        <p:spPr>
          <a:xfrm>
            <a:off x="1259186" y="3849986"/>
            <a:ext cx="803430" cy="1039611"/>
          </a:xfrm>
          <a:prstGeom prst="line">
            <a:avLst/>
          </a:prstGeom>
          <a:ln w="28575">
            <a:solidFill>
              <a:schemeClr val="accent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9" idx="5"/>
          </p:cNvCxnSpPr>
          <p:nvPr/>
        </p:nvCxnSpPr>
        <p:spPr>
          <a:xfrm>
            <a:off x="1259187" y="3849986"/>
            <a:ext cx="712625" cy="275547"/>
          </a:xfrm>
          <a:prstGeom prst="line">
            <a:avLst/>
          </a:prstGeom>
          <a:ln w="28575">
            <a:solidFill>
              <a:schemeClr val="accent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endCxn id="46" idx="2"/>
          </p:cNvCxnSpPr>
          <p:nvPr/>
        </p:nvCxnSpPr>
        <p:spPr>
          <a:xfrm>
            <a:off x="1257001" y="3861120"/>
            <a:ext cx="1190711" cy="6899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35" idx="6"/>
            <a:endCxn id="36" idx="2"/>
          </p:cNvCxnSpPr>
          <p:nvPr/>
        </p:nvCxnSpPr>
        <p:spPr>
          <a:xfrm>
            <a:off x="5730133" y="4553209"/>
            <a:ext cx="75130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36" idx="2"/>
          </p:cNvCxnSpPr>
          <p:nvPr/>
        </p:nvCxnSpPr>
        <p:spPr>
          <a:xfrm flipV="1">
            <a:off x="6096341" y="4553210"/>
            <a:ext cx="385095" cy="33857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1256801" y="3850242"/>
            <a:ext cx="712625" cy="2755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71936" y="3556872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01707" y="4545625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/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138818" y="4933160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628225" y="4398478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4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158372" y="3849986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5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236035" y="3833897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5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696035" y="4289598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4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220135" y="4824583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3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306579" y="4572158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7886700" cy="5405816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For each edge </a:t>
                </a:r>
                <a14:m>
                  <m:oMath xmlns:m="http://schemas.openxmlformats.org/officeDocument/2006/math">
                    <m:r>
                      <a:rPr lang="en-US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1,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𝑣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endParaRPr lang="en-US" dirty="0">
                  <a:ea typeface="Cambria Math" charset="0"/>
                  <a:cs typeface="Cambria Math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	pick an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1,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dirty="0"/>
                  <a:t> with probability </a:t>
                </a:r>
                <a14:m>
                  <m:oMath xmlns:m="http://schemas.openxmlformats.org/officeDocument/2006/math">
                    <m:r>
                      <a:rPr lang="en-US">
                        <a:latin typeface="Cambria Math" charset="0"/>
                        <a:ea typeface="Cambria Math" charset="0"/>
                        <a:cs typeface="Cambria Math" charset="0"/>
                      </a:rPr>
                      <m:t>~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𝑢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	insert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𝑣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dirty="0"/>
                  <a:t> with weight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𝑢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𝑢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𝑣</m:t>
                            </m:r>
                          </m:sub>
                        </m:sSub>
                      </m:den>
                    </m:f>
                  </m:oMath>
                </a14:m>
                <a:endParaRPr lang="en-US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7886700" cy="5405816"/>
              </a:xfrm>
              <a:blipFill rotWithShape="0">
                <a:blip r:embed="rId3"/>
                <a:stretch>
                  <a:fillRect l="-1546" t="-1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Sample a Clique</a:t>
            </a:r>
          </a:p>
        </p:txBody>
      </p:sp>
    </p:spTree>
    <p:extLst>
      <p:ext uri="{BB962C8B-B14F-4D97-AF65-F5344CB8AC3E}">
        <p14:creationId xmlns:p14="http://schemas.microsoft.com/office/powerpoint/2010/main" val="308877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>
            <a:stCxn id="36" idx="2"/>
            <a:endCxn id="33" idx="4"/>
          </p:cNvCxnSpPr>
          <p:nvPr/>
        </p:nvCxnSpPr>
        <p:spPr>
          <a:xfrm flipH="1" flipV="1">
            <a:off x="6096341" y="4217545"/>
            <a:ext cx="385095" cy="33566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reeform 52"/>
          <p:cNvSpPr/>
          <p:nvPr/>
        </p:nvSpPr>
        <p:spPr>
          <a:xfrm>
            <a:off x="907188" y="3797846"/>
            <a:ext cx="2719327" cy="1548622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4145360" y="4613922"/>
            <a:ext cx="429272" cy="14588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3" name="Oval 32"/>
          <p:cNvSpPr/>
          <p:nvPr/>
        </p:nvSpPr>
        <p:spPr>
          <a:xfrm>
            <a:off x="6005535" y="403789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5548523" y="44633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6481435" y="44633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005535" y="48917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4934957" y="3785678"/>
            <a:ext cx="2719327" cy="1548622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104172" y="369664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971811" y="403570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1442881" y="44611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2447711" y="44611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1971811" y="48895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48" name="Straight Connector 47"/>
          <p:cNvCxnSpPr>
            <a:stCxn id="49" idx="5"/>
            <a:endCxn id="51" idx="0"/>
          </p:cNvCxnSpPr>
          <p:nvPr/>
        </p:nvCxnSpPr>
        <p:spPr>
          <a:xfrm>
            <a:off x="1259186" y="3849986"/>
            <a:ext cx="274500" cy="611211"/>
          </a:xfrm>
          <a:prstGeom prst="line">
            <a:avLst/>
          </a:prstGeom>
          <a:ln w="28575">
            <a:solidFill>
              <a:schemeClr val="accent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9" idx="5"/>
            <a:endCxn id="53" idx="0"/>
          </p:cNvCxnSpPr>
          <p:nvPr/>
        </p:nvCxnSpPr>
        <p:spPr>
          <a:xfrm>
            <a:off x="1259186" y="3849986"/>
            <a:ext cx="803430" cy="1039611"/>
          </a:xfrm>
          <a:prstGeom prst="line">
            <a:avLst/>
          </a:prstGeom>
          <a:ln w="28575">
            <a:solidFill>
              <a:schemeClr val="accent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9" idx="5"/>
          </p:cNvCxnSpPr>
          <p:nvPr/>
        </p:nvCxnSpPr>
        <p:spPr>
          <a:xfrm>
            <a:off x="1259187" y="3849986"/>
            <a:ext cx="712625" cy="275547"/>
          </a:xfrm>
          <a:prstGeom prst="line">
            <a:avLst/>
          </a:prstGeom>
          <a:ln w="28575">
            <a:solidFill>
              <a:schemeClr val="accent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endCxn id="46" idx="2"/>
          </p:cNvCxnSpPr>
          <p:nvPr/>
        </p:nvCxnSpPr>
        <p:spPr>
          <a:xfrm>
            <a:off x="1257001" y="3861120"/>
            <a:ext cx="1190711" cy="689902"/>
          </a:xfrm>
          <a:prstGeom prst="line">
            <a:avLst/>
          </a:prstGeom>
          <a:ln w="28575"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35" idx="6"/>
            <a:endCxn id="36" idx="2"/>
          </p:cNvCxnSpPr>
          <p:nvPr/>
        </p:nvCxnSpPr>
        <p:spPr>
          <a:xfrm>
            <a:off x="5730133" y="4553209"/>
            <a:ext cx="75130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36" idx="2"/>
          </p:cNvCxnSpPr>
          <p:nvPr/>
        </p:nvCxnSpPr>
        <p:spPr>
          <a:xfrm flipV="1">
            <a:off x="6096341" y="4553210"/>
            <a:ext cx="385095" cy="33857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1256801" y="3850242"/>
            <a:ext cx="712625" cy="2755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43" idx="5"/>
            <a:endCxn id="45" idx="0"/>
          </p:cNvCxnSpPr>
          <p:nvPr/>
        </p:nvCxnSpPr>
        <p:spPr>
          <a:xfrm>
            <a:off x="1259186" y="3849986"/>
            <a:ext cx="274500" cy="6112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33" idx="4"/>
            <a:endCxn id="35" idx="6"/>
          </p:cNvCxnSpPr>
          <p:nvPr/>
        </p:nvCxnSpPr>
        <p:spPr>
          <a:xfrm flipH="1">
            <a:off x="5730134" y="4217545"/>
            <a:ext cx="366207" cy="3356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71936" y="3556872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201707" y="4545625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/>
              <a:t>2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138818" y="4933160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3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628225" y="4398478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4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158372" y="3849986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5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236035" y="3833897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5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696035" y="4289598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4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220135" y="4824583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3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306579" y="4572158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7886700" cy="5405816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For each edge </a:t>
                </a:r>
                <a14:m>
                  <m:oMath xmlns:m="http://schemas.openxmlformats.org/officeDocument/2006/math">
                    <m:r>
                      <a:rPr lang="en-US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1,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𝑣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endParaRPr lang="en-US" dirty="0">
                  <a:ea typeface="Cambria Math" charset="0"/>
                  <a:cs typeface="Cambria Math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	pick an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1,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dirty="0"/>
                  <a:t> with probability </a:t>
                </a:r>
                <a14:m>
                  <m:oMath xmlns:m="http://schemas.openxmlformats.org/officeDocument/2006/math">
                    <m:r>
                      <a:rPr lang="en-US">
                        <a:latin typeface="Cambria Math" charset="0"/>
                        <a:ea typeface="Cambria Math" charset="0"/>
                        <a:cs typeface="Cambria Math" charset="0"/>
                      </a:rPr>
                      <m:t>~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𝑢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	insert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𝑣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dirty="0"/>
                  <a:t> with weight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𝑢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𝑢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𝑣</m:t>
                            </m:r>
                          </m:sub>
                        </m:sSub>
                      </m:den>
                    </m:f>
                  </m:oMath>
                </a14:m>
                <a:endParaRPr lang="en-US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7886700" cy="5405816"/>
              </a:xfrm>
              <a:blipFill rotWithShape="0">
                <a:blip r:embed="rId3"/>
                <a:stretch>
                  <a:fillRect l="-1546" t="-1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Sample a Clique</a:t>
            </a:r>
          </a:p>
        </p:txBody>
      </p:sp>
    </p:spTree>
    <p:extLst>
      <p:ext uri="{BB962C8B-B14F-4D97-AF65-F5344CB8AC3E}">
        <p14:creationId xmlns:p14="http://schemas.microsoft.com/office/powerpoint/2010/main" val="238126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>
            <a:stCxn id="36" idx="2"/>
            <a:endCxn id="33" idx="4"/>
          </p:cNvCxnSpPr>
          <p:nvPr/>
        </p:nvCxnSpPr>
        <p:spPr>
          <a:xfrm flipH="1" flipV="1">
            <a:off x="6096341" y="4217545"/>
            <a:ext cx="385095" cy="33566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reeform 52"/>
          <p:cNvSpPr/>
          <p:nvPr/>
        </p:nvSpPr>
        <p:spPr>
          <a:xfrm>
            <a:off x="907188" y="3797846"/>
            <a:ext cx="2719327" cy="1548622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4145360" y="4613922"/>
            <a:ext cx="429272" cy="14588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3" name="Oval 32"/>
          <p:cNvSpPr/>
          <p:nvPr/>
        </p:nvSpPr>
        <p:spPr>
          <a:xfrm>
            <a:off x="6005535" y="403789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5548523" y="44633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6481435" y="44633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005535" y="48917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4934957" y="3785678"/>
            <a:ext cx="2719327" cy="1548622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104172" y="369664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971811" y="403570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1442881" y="44611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2447711" y="44611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1971811" y="48895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6" name="Straight Connector 25"/>
          <p:cNvCxnSpPr>
            <a:stCxn id="35" idx="6"/>
            <a:endCxn id="36" idx="2"/>
          </p:cNvCxnSpPr>
          <p:nvPr/>
        </p:nvCxnSpPr>
        <p:spPr>
          <a:xfrm>
            <a:off x="5730133" y="4553209"/>
            <a:ext cx="75130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36" idx="2"/>
          </p:cNvCxnSpPr>
          <p:nvPr/>
        </p:nvCxnSpPr>
        <p:spPr>
          <a:xfrm flipV="1">
            <a:off x="6096341" y="4553210"/>
            <a:ext cx="385095" cy="33857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33" idx="4"/>
            <a:endCxn id="35" idx="6"/>
          </p:cNvCxnSpPr>
          <p:nvPr/>
        </p:nvCxnSpPr>
        <p:spPr>
          <a:xfrm flipH="1">
            <a:off x="5730134" y="4217545"/>
            <a:ext cx="366207" cy="33566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71936" y="3556872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01707" y="4545625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/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38818" y="4933160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628225" y="4398478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158372" y="3849986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36035" y="3833897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696035" y="4289598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220135" y="4824583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306579" y="4572158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7886700" cy="5405816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For each edge </a:t>
                </a:r>
                <a14:m>
                  <m:oMath xmlns:m="http://schemas.openxmlformats.org/officeDocument/2006/math">
                    <m:r>
                      <a:rPr lang="en-US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1,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𝑣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endParaRPr lang="en-US" dirty="0">
                  <a:ea typeface="Cambria Math" charset="0"/>
                  <a:cs typeface="Cambria Math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	pick an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1,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dirty="0"/>
                  <a:t> with probability </a:t>
                </a:r>
                <a14:m>
                  <m:oMath xmlns:m="http://schemas.openxmlformats.org/officeDocument/2006/math">
                    <m:r>
                      <a:rPr lang="en-US">
                        <a:latin typeface="Cambria Math" charset="0"/>
                        <a:ea typeface="Cambria Math" charset="0"/>
                        <a:cs typeface="Cambria Math" charset="0"/>
                      </a:rPr>
                      <m:t>~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𝑢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	insert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𝑣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dirty="0"/>
                  <a:t> with weight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𝑢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𝑢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𝑣</m:t>
                            </m:r>
                          </m:sub>
                        </m:sSub>
                      </m:den>
                    </m:f>
                  </m:oMath>
                </a14:m>
                <a:endParaRPr lang="en-US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7886700" cy="5405816"/>
              </a:xfrm>
              <a:blipFill rotWithShape="0">
                <a:blip r:embed="rId3"/>
                <a:stretch>
                  <a:fillRect l="-1546" t="-1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Sample a Clique</a:t>
            </a:r>
          </a:p>
        </p:txBody>
      </p:sp>
    </p:spTree>
    <p:extLst>
      <p:ext uri="{BB962C8B-B14F-4D97-AF65-F5344CB8AC3E}">
        <p14:creationId xmlns:p14="http://schemas.microsoft.com/office/powerpoint/2010/main" val="215390517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Approximating Matrices by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b="1" dirty="0"/>
                  <a:t>Goal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𝖀</m:t>
                          </m:r>
                        </m:e>
                        <m:sup>
                          <m:r>
                            <a:rPr lang="en-US" i="1">
                              <a:latin typeface="Cambria Math" charset="0"/>
                            </a:rPr>
                            <m:t>⊤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𝖀</m:t>
                      </m:r>
                      <m:r>
                        <a:rPr lang="en-US" b="0" i="1" smtClean="0">
                          <a:latin typeface="Cambria Math" charset="0"/>
                        </a:rPr>
                        <m:t>≈</m:t>
                      </m:r>
                      <m:r>
                        <a:rPr lang="en-US" b="1" i="1">
                          <a:latin typeface="Cambria Math" charset="0"/>
                        </a:rPr>
                        <m:t>𝑳</m:t>
                      </m:r>
                    </m:oMath>
                  </m:oMathPara>
                </a14:m>
                <a:endParaRPr lang="en-US" b="1" i="1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b="1" dirty="0"/>
                  <a:t>Approach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𝔼</m:t>
                        </m:r>
                        <m:r>
                          <a:rPr lang="en-US" i="1">
                            <a:latin typeface="Cambria Math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𝖀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⊤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𝖀</m:t>
                    </m:r>
                    <m:r>
                      <a:rPr lang="en-US" i="1">
                        <a:latin typeface="Cambria Math" charset="0"/>
                      </a:rPr>
                      <m:t>=</m:t>
                    </m:r>
                    <m:r>
                      <a:rPr lang="en-US" b="1" i="1">
                        <a:latin typeface="Cambria Math" charset="0"/>
                      </a:rPr>
                      <m:t>𝑳</m:t>
                    </m:r>
                  </m:oMath>
                </a14:m>
                <a:endParaRPr lang="en-US" b="1" i="1" dirty="0"/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Show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𝖀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⊤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𝖀</m:t>
                    </m:r>
                  </m:oMath>
                </a14:m>
                <a:r>
                  <a:rPr lang="en-US" dirty="0"/>
                  <a:t> concentrated around expectation</a:t>
                </a:r>
              </a:p>
              <a:p>
                <a:endParaRPr lang="en-US" dirty="0"/>
              </a:p>
              <a:p>
                <a:r>
                  <a:rPr lang="en-US" dirty="0"/>
                  <a:t>Gives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𝖀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⊤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𝖀</m:t>
                    </m:r>
                    <m:r>
                      <a:rPr lang="en-US" b="0" i="1" smtClean="0">
                        <a:latin typeface="Cambria Math" charset="0"/>
                      </a:rPr>
                      <m:t>≈</m:t>
                    </m:r>
                    <m:r>
                      <a:rPr lang="en-US" b="1" i="1">
                        <a:latin typeface="Cambria Math" charset="0"/>
                      </a:rPr>
                      <m:t>𝑳</m:t>
                    </m:r>
                  </m:oMath>
                </a14:m>
                <a:r>
                  <a:rPr lang="en-US" dirty="0"/>
                  <a:t>  w. high probability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08" t="-1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448223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Approximating Matrices in Expectation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Consider eliminating the first variable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98719" y="3955273"/>
            <a:ext cx="16257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Original </a:t>
            </a:r>
          </a:p>
          <a:p>
            <a:r>
              <a:rPr lang="en-US" sz="2800" dirty="0"/>
              <a:t>Laplacian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90999" y="3955272"/>
            <a:ext cx="11689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Rank 1</a:t>
            </a:r>
          </a:p>
          <a:p>
            <a:r>
              <a:rPr lang="en-US" sz="2800" dirty="0"/>
              <a:t>term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43601" y="3948156"/>
            <a:ext cx="2947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Remaining </a:t>
            </a:r>
            <a:r>
              <a:rPr lang="en-US" sz="2800"/>
              <a:t>graph </a:t>
            </a:r>
          </a:p>
          <a:p>
            <a:r>
              <a:rPr lang="en-US" sz="2800"/>
              <a:t>+ </a:t>
            </a:r>
            <a:r>
              <a:rPr lang="en-US" sz="2800" dirty="0"/>
              <a:t>clique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85743" y="2463023"/>
                <a:ext cx="8866033" cy="14446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𝔼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uk-UA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  <m:e/>
                            </m:mr>
                            <m:mr>
                              <m:e/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𝑳</m:t>
                                    </m:r>
                                  </m:e>
                                  <m:sup>
                                    <m: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(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0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  <m:e/>
                            </m:mr>
                            <m:mr>
                              <m:e/>
                              <m:e/>
                              <m:e/>
                            </m:mr>
                          </m:m>
                        </m:e>
                      </m:d>
                      <m:r>
                        <a:rPr lang="en-US" sz="2800" i="1"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>
                                        <a:latin typeface="Cambria Math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/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s-CZ" sz="2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1" i="1">
                                            <a:latin typeface="Cambria Math" charset="0"/>
                                          </a:rPr>
                                          <m:t>𝒄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/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 charset="0"/>
                            </a:rPr>
                            <m:t>⊤</m:t>
                          </m:r>
                        </m:sup>
                      </m:sSup>
                      <m:r>
                        <a:rPr lang="en-US" sz="2800">
                          <a:latin typeface="Cambria Math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𝔼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uk-UA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  <m:e/>
                            </m:mr>
                            <m:mr>
                              <m:e/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uk-UA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uk-UA" sz="28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  <m:e>
                                      <m:r>
                                        <a:rPr lang="uk-UA" sz="28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uk-UA" sz="28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  <m:e>
                                      <m:r>
                                        <a:rPr lang="uk-UA" sz="28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s-CZ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uk-UA" sz="28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uk-UA" sz="28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/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uk-UA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uk-UA" sz="28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  <m:e>
                                      <m:r>
                                        <a:rPr lang="uk-UA" sz="28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uk-UA" sz="28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743" y="2463023"/>
                <a:ext cx="8866033" cy="144462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37704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Approximating Matrices in Expectation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Consider eliminating the first variable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90999" y="3955276"/>
            <a:ext cx="11689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Rank 1</a:t>
            </a:r>
          </a:p>
          <a:p>
            <a:r>
              <a:rPr lang="en-US" sz="2800" dirty="0"/>
              <a:t>term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43601" y="3948160"/>
            <a:ext cx="2947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Remaining graph </a:t>
            </a:r>
          </a:p>
          <a:p>
            <a:r>
              <a:rPr lang="en-US" sz="2800" dirty="0"/>
              <a:t>+ </a:t>
            </a:r>
            <a:r>
              <a:rPr lang="en-US" sz="2800" dirty="0" err="1">
                <a:solidFill>
                  <a:srgbClr val="FF0000"/>
                </a:solidFill>
              </a:rPr>
              <a:t>sparsified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clique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85743" y="2463027"/>
                <a:ext cx="8866033" cy="14446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𝔼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uk-UA" sz="2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  <m:e/>
                            </m:mr>
                            <m:mr>
                              <m:e/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𝐿</m:t>
                                    </m:r>
                                  </m:e>
                                  <m:sup>
                                    <m:r>
                                      <a:rPr lang="en-US" sz="2800" i="1" smtClean="0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(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1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  <m:e/>
                            </m:mr>
                            <m:mr>
                              <m:e/>
                              <m:e/>
                              <m:e/>
                            </m:mr>
                          </m:m>
                        </m:e>
                      </m:d>
                      <m:r>
                        <a:rPr lang="en-US" sz="2800" i="1"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>
                                        <a:latin typeface="Cambria Math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/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s-CZ" sz="2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1" i="1">
                                            <a:latin typeface="Cambria Math" charset="0"/>
                                          </a:rPr>
                                          <m:t>𝒄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/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 charset="0"/>
                            </a:rPr>
                            <m:t>⊤</m:t>
                          </m:r>
                        </m:sup>
                      </m:sSup>
                      <m:r>
                        <a:rPr lang="en-US" sz="2800">
                          <a:latin typeface="Cambria Math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𝔼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uk-UA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  <m:e/>
                            </m:mr>
                            <m:mr>
                              <m:e/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uk-UA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s-CZ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uk-UA" sz="2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/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uk-UA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uk-UA" sz="2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uk-UA" sz="2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743" y="2463027"/>
                <a:ext cx="8866033" cy="144462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0369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96C72-E778-3E42-8440-EFA2BFEC7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Concentration of Scalar Martingales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C17B2-B653-FE4A-A610-C0567BD534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b="1" dirty="0"/>
                  <a:t>Freedman’s Inequality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Random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charset="0"/>
                      </a:rPr>
                      <m:t>𝑋</m:t>
                    </m:r>
                    <m:r>
                      <a:rPr lang="en-US" b="0" i="1">
                        <a:latin typeface="Cambria Math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>
                            <a:latin typeface="Cambria Math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800" i="1" dirty="0">
                    <a:latin typeface="Cambria Math" charset="0"/>
                  </a:rPr>
                  <a:t>	,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2800" i="1" dirty="0">
                  <a:latin typeface="Cambria Math" charset="0"/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charset="0"/>
                          </a:rPr>
                          <m:t>𝑋</m:t>
                        </m:r>
                      </m:e>
                      <m:sub>
                        <m:r>
                          <a:rPr lang="en-US" b="0" i="1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i="1" dirty="0">
                    <a:latin typeface="Cambria Math" charset="0"/>
                  </a:rPr>
                  <a:t> </a:t>
                </a:r>
                <a:r>
                  <a:rPr lang="en-US" dirty="0"/>
                  <a:t>are independent</a:t>
                </a:r>
                <a:endParaRPr lang="en-US" i="1" dirty="0"/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|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previous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steps</m:t>
                        </m:r>
                      </m:e>
                    </m:d>
                    <m:r>
                      <a:rPr lang="en-US" b="0" i="1">
                        <a:latin typeface="Cambria Math" charset="0"/>
                      </a:rPr>
                      <m:t>=</m:t>
                    </m:r>
                    <m:r>
                      <a:rPr lang="en-US" i="1">
                        <a:latin typeface="Cambria Math" charset="0"/>
                      </a:rPr>
                      <m:t>0</m:t>
                    </m:r>
                  </m:oMath>
                </a14:m>
                <a:endParaRPr lang="en-US" i="1" dirty="0">
                  <a:latin typeface="Cambria Math" charset="0"/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charset="0"/>
                      </a:rPr>
                      <m:t>𝑟</m:t>
                    </m:r>
                  </m:oMath>
                </a14:m>
                <a:r>
                  <a:rPr lang="en-US" b="1" i="1" dirty="0">
                    <a:latin typeface="Cambria Math" charset="0"/>
                  </a:rPr>
                  <a:t> 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ℙ</m:t>
                    </m:r>
                    <m:r>
                      <a:rPr lang="en-US" i="1">
                        <a:latin typeface="Cambria Math" charset="0"/>
                      </a:rPr>
                      <m:t>[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i="1">
                            <a:latin typeface="Cambria Math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previous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steps</m:t>
                            </m:r>
                          </m:e>
                        </m:d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m:rPr>
                        <m:lit/>
                      </m:rP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]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𝛿</m:t>
                    </m:r>
                  </m:oMath>
                </a14:m>
                <a:endParaRPr lang="en-US" b="1" i="1" dirty="0">
                  <a:latin typeface="Cambria Math" charset="0"/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endParaRPr lang="en-US" b="1" i="1" dirty="0">
                  <a:latin typeface="Cambria Math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>
                    <a:latin typeface="Calibri" charset="0"/>
                    <a:ea typeface="Calibri" charset="0"/>
                    <a:cs typeface="Calibri" charset="0"/>
                  </a:rPr>
                  <a:t>gives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ℙ</m:t>
                      </m:r>
                      <m:r>
                        <a:rPr lang="en-US" i="1">
                          <a:latin typeface="Cambria Math" charset="0"/>
                        </a:rPr>
                        <m:t>[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m:rPr>
                          <m:lit/>
                        </m:rP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]</m:t>
                      </m:r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≤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uncPr>
                        <m:fName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/2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𝑟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  <m:r>
                                    <a:rPr lang="en-U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𝛿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C17B2-B653-FE4A-A610-C0567BD534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08" t="-4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022974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Approximating Matrices in Expectation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Consider eliminating the first variable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90999" y="3955276"/>
            <a:ext cx="11689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Rank 1</a:t>
            </a:r>
          </a:p>
          <a:p>
            <a:r>
              <a:rPr lang="en-US" sz="2800" dirty="0"/>
              <a:t>term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43601" y="3948160"/>
            <a:ext cx="2947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Remaining graph </a:t>
            </a:r>
          </a:p>
          <a:p>
            <a:r>
              <a:rPr lang="en-US" sz="2800" dirty="0"/>
              <a:t>+ </a:t>
            </a:r>
            <a:r>
              <a:rPr lang="en-US" sz="2800" dirty="0" err="1">
                <a:solidFill>
                  <a:srgbClr val="FF0000"/>
                </a:solidFill>
              </a:rPr>
              <a:t>sparsified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clique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85743" y="2463027"/>
                <a:ext cx="8866033" cy="14446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𝔼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uk-UA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  <m:e/>
                            </m:mr>
                            <m:mr>
                              <m:e/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𝑳</m:t>
                                    </m:r>
                                  </m:e>
                                  <m:sup>
                                    <m:r>
                                      <a:rPr lang="en-US" sz="2800" i="1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(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1</m:t>
                                    </m:r>
                                    <m:r>
                                      <a:rPr lang="en-US" sz="2800" i="1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  <m:e/>
                            </m:mr>
                            <m:mr>
                              <m:e/>
                              <m:e/>
                              <m:e/>
                            </m:mr>
                          </m:m>
                        </m:e>
                      </m:d>
                      <m:r>
                        <a:rPr lang="en-US" sz="2800" i="1"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>
                                        <a:latin typeface="Cambria Math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/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s-CZ" sz="2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1" i="1">
                                            <a:latin typeface="Cambria Math" charset="0"/>
                                          </a:rPr>
                                          <m:t>𝒄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/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 charset="0"/>
                            </a:rPr>
                            <m:t>⊤</m:t>
                          </m:r>
                        </m:sup>
                      </m:sSup>
                      <m:r>
                        <a:rPr lang="en-US" sz="2800">
                          <a:latin typeface="Cambria Math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𝔼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uk-UA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  <m:e/>
                            </m:mr>
                            <m:mr>
                              <m:e/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uk-UA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s-CZ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uk-UA" sz="2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/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uk-UA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uk-UA" sz="2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uk-UA" sz="2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743" y="2463027"/>
                <a:ext cx="8866033" cy="144462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383940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Approximating Matrices in Expectation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Consider eliminating the first variable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85743" y="2463029"/>
                <a:ext cx="8866033" cy="14446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𝔼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uk-UA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  <m:e/>
                            </m:mr>
                            <m:mr>
                              <m:e/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𝑳</m:t>
                                    </m:r>
                                  </m:e>
                                  <m:sup>
                                    <m:r>
                                      <a:rPr lang="en-US" sz="2800" i="1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(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1</m:t>
                                    </m:r>
                                    <m:r>
                                      <a:rPr lang="en-US" sz="2800" i="1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  <m:e/>
                            </m:mr>
                            <m:mr>
                              <m:e/>
                              <m:e/>
                              <m:e/>
                            </m:mr>
                          </m:m>
                        </m:e>
                      </m:d>
                      <m:r>
                        <a:rPr lang="en-US" sz="2800" i="1"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>
                                        <a:latin typeface="Cambria Math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/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s-CZ" sz="2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1" i="1">
                                            <a:latin typeface="Cambria Math" charset="0"/>
                                          </a:rPr>
                                          <m:t>𝒄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/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 charset="0"/>
                            </a:rPr>
                            <m:t>⊤</m:t>
                          </m:r>
                        </m:sup>
                      </m:sSup>
                      <m:r>
                        <a:rPr lang="en-US" sz="2800">
                          <a:latin typeface="Cambria Math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𝔼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uk-UA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  <m:e/>
                            </m:mr>
                            <m:mr>
                              <m:e/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uk-UA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s-CZ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uk-UA" sz="2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/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uk-UA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uk-UA" sz="2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uk-UA" sz="2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743" y="2463029"/>
                <a:ext cx="8866033" cy="144462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590999" y="3955278"/>
            <a:ext cx="11689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Rank 1</a:t>
            </a:r>
          </a:p>
          <a:p>
            <a:r>
              <a:rPr lang="en-US" sz="2800" dirty="0"/>
              <a:t>term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43601" y="3948162"/>
            <a:ext cx="2947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Remaining graph </a:t>
            </a:r>
          </a:p>
          <a:p>
            <a:r>
              <a:rPr lang="en-US" sz="2800" dirty="0"/>
              <a:t>+ </a:t>
            </a:r>
            <a:r>
              <a:rPr lang="en-US" sz="2800" dirty="0" err="1"/>
              <a:t>sparsified</a:t>
            </a:r>
            <a:r>
              <a:rPr lang="en-US" sz="2800" dirty="0"/>
              <a:t> clique</a:t>
            </a:r>
          </a:p>
        </p:txBody>
      </p:sp>
    </p:spTree>
    <p:extLst>
      <p:ext uri="{BB962C8B-B14F-4D97-AF65-F5344CB8AC3E}">
        <p14:creationId xmlns:p14="http://schemas.microsoft.com/office/powerpoint/2010/main" val="425233392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Approximating Matrices in Expectation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Consider eliminating the first variable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85743" y="2463029"/>
                <a:ext cx="8866033" cy="14446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𝔼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uk-UA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  <m:e/>
                            </m:mr>
                            <m:mr>
                              <m:e/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𝑳</m:t>
                                    </m:r>
                                  </m:e>
                                  <m:sup>
                                    <m: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(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1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  <m:e/>
                            </m:mr>
                            <m:mr>
                              <m:e/>
                              <m:e/>
                              <m:e/>
                            </m:mr>
                          </m:m>
                        </m:e>
                      </m:d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/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s-CZ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</a:rPr>
                                          <m:t>𝒄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/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⊤</m:t>
                          </m:r>
                        </m:sup>
                      </m:sSup>
                      <m:r>
                        <a:rPr lang="en-US" sz="2800">
                          <a:solidFill>
                            <a:schemeClr val="tx1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𝔼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uk-UA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  <m:e/>
                            </m:mr>
                            <m:mr>
                              <m:e/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uk-UA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s-CZ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uk-UA" sz="2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/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uk-UA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uk-UA" sz="2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uk-UA" sz="2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743" y="2463029"/>
                <a:ext cx="8866033" cy="144462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590999" y="3955278"/>
            <a:ext cx="11689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Rank 1</a:t>
            </a:r>
          </a:p>
          <a:p>
            <a:r>
              <a:rPr lang="en-US" sz="2800" dirty="0"/>
              <a:t>term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43601" y="3948162"/>
            <a:ext cx="2947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Remaining graph </a:t>
            </a:r>
          </a:p>
          <a:p>
            <a:r>
              <a:rPr lang="en-US" sz="2800" dirty="0"/>
              <a:t>+ </a:t>
            </a:r>
            <a:r>
              <a:rPr lang="en-US" sz="2800" dirty="0" err="1"/>
              <a:t>sparsified</a:t>
            </a:r>
            <a:r>
              <a:rPr lang="en-US" sz="2800" dirty="0"/>
              <a:t> clique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2243" y="5018494"/>
                <a:ext cx="8866033" cy="14446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𝔼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uk-UA" sz="2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  <m:e/>
                            </m:mr>
                            <m:mr>
                              <m:e/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𝐿</m:t>
                                    </m:r>
                                  </m:e>
                                  <m:sup>
                                    <m:r>
                                      <a:rPr lang="en-US" sz="2800" i="1" smtClean="0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(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1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  <m:e/>
                            </m:mr>
                            <m:mr>
                              <m:e/>
                              <m:e/>
                              <m:e/>
                            </m:mr>
                          </m:m>
                        </m:e>
                      </m:d>
                      <m:r>
                        <a:rPr lang="en-US" sz="2800" i="1"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>
                                        <a:latin typeface="Cambria Math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/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s-CZ" sz="2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1" i="1">
                                            <a:latin typeface="Cambria Math" charset="0"/>
                                          </a:rPr>
                                          <m:t>𝒄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/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 charset="0"/>
                            </a:rPr>
                            <m:t>⊤</m:t>
                          </m:r>
                        </m:sup>
                      </m:sSup>
                      <m:r>
                        <a:rPr lang="en-US" sz="2800">
                          <a:latin typeface="Cambria Math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𝔼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uk-UA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  <m:e/>
                            </m:mr>
                            <m:mr>
                              <m:e/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uk-UA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s-CZ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uk-UA" sz="28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/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uk-UA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uk-UA" sz="28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uk-UA" sz="2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43" y="5018494"/>
                <a:ext cx="8866033" cy="144462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543124" y="5479197"/>
            <a:ext cx="1425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Suppose</a:t>
            </a:r>
          </a:p>
        </p:txBody>
      </p:sp>
    </p:spTree>
    <p:extLst>
      <p:ext uri="{BB962C8B-B14F-4D97-AF65-F5344CB8AC3E}">
        <p14:creationId xmlns:p14="http://schemas.microsoft.com/office/powerpoint/2010/main" val="428381656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Approximating Matrices in Expectation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Consider eliminating the first variable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85743" y="2463029"/>
                <a:ext cx="8866033" cy="14446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𝔼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uk-UA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  <m:e/>
                            </m:mr>
                            <m:mr>
                              <m:e/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𝑳</m:t>
                                    </m:r>
                                  </m:e>
                                  <m:sup>
                                    <m: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(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1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  <m:e/>
                            </m:mr>
                            <m:mr>
                              <m:e/>
                              <m:e/>
                              <m:e/>
                            </m:mr>
                          </m:m>
                        </m:e>
                      </m:d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/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s-CZ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</a:rPr>
                                          <m:t>𝒄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/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⊤</m:t>
                          </m:r>
                        </m:sup>
                      </m:sSup>
                      <m:r>
                        <a:rPr lang="en-US" sz="2800">
                          <a:solidFill>
                            <a:schemeClr val="tx1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𝔼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uk-UA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  <m:e/>
                            </m:mr>
                            <m:mr>
                              <m:e/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uk-UA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s-CZ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uk-UA" sz="2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/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uk-UA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uk-UA" sz="2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uk-UA" sz="2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743" y="2463029"/>
                <a:ext cx="8866033" cy="144462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590999" y="3955278"/>
            <a:ext cx="11689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Rank 1</a:t>
            </a:r>
          </a:p>
          <a:p>
            <a:r>
              <a:rPr lang="en-US" sz="2800" dirty="0"/>
              <a:t>term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43601" y="3948162"/>
            <a:ext cx="2947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Remaining graph </a:t>
            </a:r>
          </a:p>
          <a:p>
            <a:r>
              <a:rPr lang="en-US" sz="2800" dirty="0"/>
              <a:t>+ </a:t>
            </a:r>
            <a:r>
              <a:rPr lang="en-US" sz="2800" dirty="0" err="1"/>
              <a:t>sparsified</a:t>
            </a:r>
            <a:r>
              <a:rPr lang="en-US" sz="2800" dirty="0"/>
              <a:t> clique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545346" y="5502120"/>
                <a:ext cx="2214563" cy="448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charset="0"/>
                            </a:rPr>
                            <m:t>𝑳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charset="0"/>
                            </a:rPr>
                            <m:t>(0)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5346" y="5502120"/>
                <a:ext cx="2214563" cy="4487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543124" y="5479197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Then</a:t>
            </a:r>
          </a:p>
        </p:txBody>
      </p:sp>
    </p:spTree>
    <p:extLst>
      <p:ext uri="{BB962C8B-B14F-4D97-AF65-F5344CB8AC3E}">
        <p14:creationId xmlns:p14="http://schemas.microsoft.com/office/powerpoint/2010/main" val="130812386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Approximating Matrices in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charset="0"/>
                          </a:rPr>
                          <m:t>𝑳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  <m:r>
                          <a:rPr lang="en-US" i="1">
                            <a:latin typeface="Cambria Math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be our approximation after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dirty="0"/>
                  <a:t> eliminations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dirty="0"/>
                  <a:t>If we ensure at each step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dirty="0"/>
                  <a:t>Then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546" t="-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451308" y="5719527"/>
                <a:ext cx="2273315" cy="448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𝔼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  <m:r>
                            <a:rPr lang="en-US" sz="28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𝑳</m:t>
                          </m:r>
                        </m:e>
                        <m:sup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)</m:t>
                          </m:r>
                        </m:sup>
                      </m:sSup>
                      <m:r>
                        <a:rPr lang="en-US" sz="28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𝑳</m:t>
                          </m:r>
                        </m:e>
                        <m:sup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−1)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1308" y="5719527"/>
                <a:ext cx="2273315" cy="4487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19996" y="3044548"/>
                <a:ext cx="6842054" cy="14446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charset="0"/>
                        </a:rPr>
                        <m:t>𝔼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uk-UA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  <m:e/>
                            </m:mr>
                            <m:mr>
                              <m:e/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uk-UA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s-CZ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uk-UA" sz="28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/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uk-UA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uk-UA" sz="28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uk-UA" sz="2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∎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uk-UA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  <m:e/>
                            </m:mr>
                            <m:mr>
                              <m:e/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uk-UA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s-CZ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/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uk-UA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uk-UA" sz="2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996" y="3044548"/>
                <a:ext cx="6842054" cy="144462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725887" y="4604548"/>
            <a:ext cx="25638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/>
              <a:t>Sparsified</a:t>
            </a:r>
            <a:r>
              <a:rPr lang="en-US" sz="2800" dirty="0"/>
              <a:t> clique</a:t>
            </a:r>
          </a:p>
        </p:txBody>
      </p:sp>
      <p:sp>
        <p:nvSpPr>
          <p:cNvPr id="8" name="Rectangle 7"/>
          <p:cNvSpPr/>
          <p:nvPr/>
        </p:nvSpPr>
        <p:spPr>
          <a:xfrm>
            <a:off x="5619888" y="4610380"/>
            <a:ext cx="10951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Clique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F291F97-CD4B-0C48-9EEC-728CF5C12A27}"/>
                  </a:ext>
                </a:extLst>
              </p:cNvPr>
              <p:cNvSpPr txBox="1"/>
              <p:nvPr/>
            </p:nvSpPr>
            <p:spPr>
              <a:xfrm>
                <a:off x="3439433" y="6220501"/>
                <a:ext cx="5421548" cy="4944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 </m:t>
                              </m:r>
                              <m:r>
                                <a:rPr lang="en-US" sz="2800" b="1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𝑳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𝑳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</m:t>
                                  </m:r>
                                  <m:r>
                                    <a:rPr lang="en-US" sz="28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−1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| 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previous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steps</m:t>
                          </m:r>
                        </m:e>
                      </m:d>
                      <m:r>
                        <a:rPr lang="en-US" sz="28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𝟎</m:t>
                      </m:r>
                    </m:oMath>
                  </m:oMathPara>
                </a14:m>
                <a:endParaRPr lang="en-US" sz="2800" b="1" i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F291F97-CD4B-0C48-9EEC-728CF5C12A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9433" y="6220501"/>
                <a:ext cx="5421548" cy="494494"/>
              </a:xfrm>
              <a:prstGeom prst="rect">
                <a:avLst/>
              </a:prstGeom>
              <a:blipFill>
                <a:blip r:embed="rId6"/>
                <a:stretch>
                  <a:fillRect l="-935" r="-935" b="-2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435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A1D23-3D47-DC49-AFE8-8FF4B05C5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Predictable Quadratic Variation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725283-D11C-0841-88FC-281AE223DD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8752856" cy="5405816"/>
              </a:xfrm>
            </p:spPr>
            <p:txBody>
              <a:bodyPr/>
              <a:lstStyle/>
              <a:p>
                <a:r>
                  <a:rPr lang="en-US" b="1" dirty="0"/>
                  <a:t>Predictable quadratic variation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  <m:sup/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n-US" i="1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en-US" b="1" i="1">
                                                    <a:solidFill>
                                                      <a:schemeClr val="accent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b="1" i="1">
                                                    <a:solidFill>
                                                      <a:schemeClr val="accent1"/>
                                                    </a:solidFill>
                                                    <a:latin typeface="Cambria Math" charset="0"/>
                                                  </a:rPr>
                                                  <m:t>𝑿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sub>
                                          <m:sup>
                                            <m:d>
                                              <m:dPr>
                                                <m:ctrlPr>
                                                  <a:rPr lang="en-US" i="1">
                                                    <a:solidFill>
                                                      <a:schemeClr val="accent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i="1">
                                                    <a:solidFill>
                                                      <a:schemeClr val="accent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e>
                                            </m:d>
                                          </m:sup>
                                        </m:sSubSup>
                                      </m:e>
                                    </m:d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| 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prev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. 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steps</m:t>
                                </m:r>
                              </m:e>
                            </m:d>
                          </m:e>
                        </m:nary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Want to show	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&gt;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𝛿</m:t>
                    </m:r>
                  </m:oMath>
                </a14:m>
                <a:r>
                  <a:rPr lang="en-US" dirty="0">
                    <a:ea typeface="Cambria Math" charset="0"/>
                    <a:cs typeface="Cambria Math" charset="0"/>
                  </a:rPr>
                  <a:t> </a:t>
                </a:r>
              </a:p>
              <a:p>
                <a:endParaRPr lang="en-US" dirty="0"/>
              </a:p>
              <a:p>
                <a:r>
                  <a:rPr lang="en-US" b="1" dirty="0"/>
                  <a:t>Promise:	</a:t>
                </a: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𝔼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𝑿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𝑒</m:t>
                        </m:r>
                      </m:sub>
                      <m:sup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charset="0"/>
                      </a:rPr>
                      <m:t>≼</m:t>
                    </m:r>
                    <m:r>
                      <a:rPr lang="en-US" i="1">
                        <a:latin typeface="Cambria Math" charset="0"/>
                      </a:rPr>
                      <m:t>𝑟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𝑳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𝑒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725283-D11C-0841-88FC-281AE223DD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8752856" cy="5405816"/>
              </a:xfrm>
              <a:blipFill>
                <a:blip r:embed="rId3"/>
                <a:stretch>
                  <a:fillRect l="-1449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4C221E8-784F-9440-9419-9DAB1611B1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1959" y="4722555"/>
            <a:ext cx="1998921" cy="199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95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Variance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32976" y="3721731"/>
                <a:ext cx="5046894" cy="1137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𝔼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𝑣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latin typeface="Cambria Math" charset="0"/>
                            </a:rPr>
                            <m:t>𝑒</m:t>
                          </m:r>
                          <m:r>
                            <a:rPr lang="en-US" sz="2800" i="1">
                              <a:latin typeface="Cambria Math" charset="0"/>
                            </a:rPr>
                            <m:t>∈                         </m:t>
                          </m:r>
                          <m:r>
                            <a:rPr lang="en-US" sz="2800" i="1">
                              <a:latin typeface="Cambria Math" charset="0"/>
                            </a:rPr>
                            <m:t>𝑣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</a:rPr>
                                <m:t> 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800" b="1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1" i="1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</a:rPr>
                                    <m:t>𝑳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𝑒</m:t>
                              </m:r>
                            </m:sub>
                          </m:sSub>
                        </m:e>
                      </m:nary>
                      <m:r>
                        <a:rPr lang="en-US" sz="2800" i="1">
                          <a:latin typeface="Cambria Math" charset="0"/>
                        </a:rPr>
                        <m:t>≼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𝔼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𝑣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latin typeface="Cambria Math" charset="0"/>
                            </a:rPr>
                            <m:t>𝑒</m:t>
                          </m:r>
                          <m:r>
                            <a:rPr lang="en-US" sz="2800" i="1">
                              <a:latin typeface="Cambria Math" charset="0"/>
                            </a:rPr>
                            <m:t>∋</m:t>
                          </m:r>
                          <m:r>
                            <a:rPr lang="en-US" sz="2800" i="1">
                              <a:latin typeface="Cambria Math" charset="0"/>
                            </a:rPr>
                            <m:t>𝑣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</a:rPr>
                                <m:t> 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1" i="1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</a:rPr>
                                    <m:t>𝑳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𝑒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976" y="3721731"/>
                <a:ext cx="5046894" cy="113787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2838057" y="2034493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381045" y="2459983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313957" y="2459983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838057" y="2888383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562655" y="2549808"/>
            <a:ext cx="7513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62656" y="2549808"/>
            <a:ext cx="366207" cy="3385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928863" y="2549808"/>
            <a:ext cx="385095" cy="3385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928862" y="2214144"/>
            <a:ext cx="0" cy="6742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562656" y="2214144"/>
            <a:ext cx="366207" cy="3356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2928863" y="2214144"/>
            <a:ext cx="385095" cy="3356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>
            <a:off x="1767479" y="1782278"/>
            <a:ext cx="2143426" cy="1408713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019488" y="2222395"/>
                <a:ext cx="45557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charset="0"/>
                        </a:rPr>
                        <m:t>≼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488" y="2222395"/>
                <a:ext cx="455574" cy="430887"/>
              </a:xfrm>
              <a:prstGeom prst="rect">
                <a:avLst/>
              </a:prstGeom>
              <a:blipFill rotWithShape="0">
                <a:blip r:embed="rId4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1979422" y="1706520"/>
            <a:ext cx="181610" cy="179651"/>
          </a:xfrm>
          <a:prstGeom prst="ellipse">
            <a:avLst/>
          </a:prstGeom>
          <a:noFill/>
          <a:ln w="28575">
            <a:solidFill>
              <a:srgbClr val="FF000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134436" y="1859862"/>
            <a:ext cx="274500" cy="611211"/>
          </a:xfrm>
          <a:prstGeom prst="line">
            <a:avLst/>
          </a:prstGeom>
          <a:ln w="28575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134436" y="1859862"/>
            <a:ext cx="803430" cy="1039611"/>
          </a:xfrm>
          <a:prstGeom prst="line">
            <a:avLst/>
          </a:prstGeom>
          <a:ln w="28575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134437" y="1859862"/>
            <a:ext cx="1188525" cy="701037"/>
          </a:xfrm>
          <a:prstGeom prst="line">
            <a:avLst/>
          </a:prstGeom>
          <a:ln w="28575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134437" y="1859862"/>
            <a:ext cx="712625" cy="275547"/>
          </a:xfrm>
          <a:prstGeom prst="line">
            <a:avLst/>
          </a:prstGeom>
          <a:ln w="28575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700503" y="1475141"/>
                <a:ext cx="233504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𝑣</m:t>
                      </m:r>
                    </m:oMath>
                  </m:oMathPara>
                </a14:m>
                <a:endParaRPr lang="en-US" sz="1900" dirty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503" y="1475141"/>
                <a:ext cx="233504" cy="384721"/>
              </a:xfrm>
              <a:prstGeom prst="rect">
                <a:avLst/>
              </a:prstGeom>
              <a:blipFill rotWithShape="0">
                <a:blip r:embed="rId5"/>
                <a:stretch>
                  <a:fillRect r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/>
          <p:cNvSpPr/>
          <p:nvPr/>
        </p:nvSpPr>
        <p:spPr>
          <a:xfrm>
            <a:off x="5760200" y="2034493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303188" y="2459983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236100" y="2459983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760200" y="2888383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5484798" y="2549808"/>
            <a:ext cx="751302" cy="0"/>
          </a:xfrm>
          <a:prstGeom prst="line">
            <a:avLst/>
          </a:prstGeom>
          <a:ln w="28575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484799" y="2549808"/>
            <a:ext cx="366207" cy="338574"/>
          </a:xfrm>
          <a:prstGeom prst="line">
            <a:avLst/>
          </a:prstGeom>
          <a:ln w="28575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5851006" y="2549808"/>
            <a:ext cx="385095" cy="338574"/>
          </a:xfrm>
          <a:prstGeom prst="line">
            <a:avLst/>
          </a:prstGeom>
          <a:ln w="28575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851005" y="2214144"/>
            <a:ext cx="0" cy="674239"/>
          </a:xfrm>
          <a:prstGeom prst="line">
            <a:avLst/>
          </a:prstGeom>
          <a:ln w="28575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484799" y="2214144"/>
            <a:ext cx="366207" cy="335665"/>
          </a:xfrm>
          <a:prstGeom prst="line">
            <a:avLst/>
          </a:prstGeom>
          <a:ln w="28575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5851006" y="2214144"/>
            <a:ext cx="385095" cy="335665"/>
          </a:xfrm>
          <a:prstGeom prst="line">
            <a:avLst/>
          </a:prstGeom>
          <a:ln w="28575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reeform 32"/>
          <p:cNvSpPr/>
          <p:nvPr/>
        </p:nvSpPr>
        <p:spPr>
          <a:xfrm>
            <a:off x="4689622" y="1782278"/>
            <a:ext cx="2143426" cy="1408713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622646" y="1475141"/>
                <a:ext cx="233504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𝑣</m:t>
                      </m:r>
                    </m:oMath>
                  </m:oMathPara>
                </a14:m>
                <a:endParaRPr lang="en-US" sz="1900" dirty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646" y="1475141"/>
                <a:ext cx="233504" cy="384721"/>
              </a:xfrm>
              <a:prstGeom prst="rect">
                <a:avLst/>
              </a:prstGeom>
              <a:blipFill rotWithShape="0">
                <a:blip r:embed="rId6"/>
                <a:stretch>
                  <a:fillRect r="-20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Oval 34"/>
          <p:cNvSpPr/>
          <p:nvPr/>
        </p:nvSpPr>
        <p:spPr>
          <a:xfrm>
            <a:off x="4901565" y="1706520"/>
            <a:ext cx="181610" cy="1796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5056579" y="1859862"/>
            <a:ext cx="274500" cy="6112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056579" y="1859862"/>
            <a:ext cx="803430" cy="10396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056580" y="1859862"/>
            <a:ext cx="1188525" cy="7010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056580" y="1859862"/>
            <a:ext cx="712625" cy="2755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939334" y="4592065"/>
            <a:ext cx="146128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err="1"/>
              <a:t>elim</a:t>
            </a:r>
            <a:r>
              <a:rPr lang="en-US" sz="1600" dirty="0"/>
              <a:t>. clique of</a:t>
            </a:r>
          </a:p>
        </p:txBody>
      </p:sp>
    </p:spTree>
    <p:extLst>
      <p:ext uri="{BB962C8B-B14F-4D97-AF65-F5344CB8AC3E}">
        <p14:creationId xmlns:p14="http://schemas.microsoft.com/office/powerpoint/2010/main" val="368141740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Variance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72120" y="3436830"/>
                <a:ext cx="5046894" cy="1137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𝔼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𝑣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latin typeface="Cambria Math" charset="0"/>
                            </a:rPr>
                            <m:t>𝑒</m:t>
                          </m:r>
                          <m:r>
                            <a:rPr lang="en-US" sz="2800" i="1">
                              <a:latin typeface="Cambria Math" charset="0"/>
                            </a:rPr>
                            <m:t>∈                         </m:t>
                          </m:r>
                          <m:r>
                            <a:rPr lang="en-US" sz="2800" i="1">
                              <a:latin typeface="Cambria Math" charset="0"/>
                            </a:rPr>
                            <m:t>𝑣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</a:rPr>
                                <m:t> 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800" b="1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1" i="1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</a:rPr>
                                    <m:t>𝑳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𝑒</m:t>
                              </m:r>
                            </m:sub>
                          </m:sSub>
                        </m:e>
                      </m:nary>
                      <m:r>
                        <a:rPr lang="en-US" sz="2800" i="1">
                          <a:latin typeface="Cambria Math" charset="0"/>
                        </a:rPr>
                        <m:t>≼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𝔼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𝑣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latin typeface="Cambria Math" charset="0"/>
                            </a:rPr>
                            <m:t>𝑒</m:t>
                          </m:r>
                          <m:r>
                            <a:rPr lang="en-US" sz="2800" i="1">
                              <a:latin typeface="Cambria Math" charset="0"/>
                            </a:rPr>
                            <m:t>∋</m:t>
                          </m:r>
                          <m:r>
                            <a:rPr lang="en-US" sz="2800" i="1">
                              <a:latin typeface="Cambria Math" charset="0"/>
                            </a:rPr>
                            <m:t>𝑣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</a:rPr>
                                <m:t> 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1" i="1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</a:rPr>
                                    <m:t>𝑳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𝑒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120" y="3436830"/>
                <a:ext cx="5046894" cy="1137876"/>
              </a:xfrm>
              <a:prstGeom prst="rect">
                <a:avLst/>
              </a:prstGeom>
              <a:blipFill>
                <a:blip r:embed="rId3"/>
                <a:stretch>
                  <a:fillRect l="-503" t="-130000" r="-4523" b="-18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2838057" y="2034493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381045" y="2459983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313957" y="2459983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838057" y="2888383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562655" y="2549808"/>
            <a:ext cx="7513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62656" y="2549808"/>
            <a:ext cx="366207" cy="3385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928863" y="2549808"/>
            <a:ext cx="385095" cy="3385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928862" y="2214144"/>
            <a:ext cx="0" cy="6742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562656" y="2214144"/>
            <a:ext cx="366207" cy="3356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2928863" y="2214144"/>
            <a:ext cx="385095" cy="3356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>
            <a:off x="1767479" y="1782278"/>
            <a:ext cx="2143426" cy="1408713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019488" y="2222395"/>
                <a:ext cx="45557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charset="0"/>
                        </a:rPr>
                        <m:t>≼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488" y="2222395"/>
                <a:ext cx="455574" cy="430887"/>
              </a:xfrm>
              <a:prstGeom prst="rect">
                <a:avLst/>
              </a:prstGeom>
              <a:blipFill rotWithShape="0">
                <a:blip r:embed="rId4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1979422" y="1706520"/>
            <a:ext cx="181610" cy="179651"/>
          </a:xfrm>
          <a:prstGeom prst="ellipse">
            <a:avLst/>
          </a:prstGeom>
          <a:noFill/>
          <a:ln w="28575">
            <a:solidFill>
              <a:srgbClr val="FF000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134436" y="1859862"/>
            <a:ext cx="274500" cy="611211"/>
          </a:xfrm>
          <a:prstGeom prst="line">
            <a:avLst/>
          </a:prstGeom>
          <a:ln w="28575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134436" y="1859862"/>
            <a:ext cx="803430" cy="1039611"/>
          </a:xfrm>
          <a:prstGeom prst="line">
            <a:avLst/>
          </a:prstGeom>
          <a:ln w="28575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134437" y="1859862"/>
            <a:ext cx="1188525" cy="701037"/>
          </a:xfrm>
          <a:prstGeom prst="line">
            <a:avLst/>
          </a:prstGeom>
          <a:ln w="28575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134437" y="1859862"/>
            <a:ext cx="712625" cy="275547"/>
          </a:xfrm>
          <a:prstGeom prst="line">
            <a:avLst/>
          </a:prstGeom>
          <a:ln w="28575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700503" y="1475141"/>
                <a:ext cx="233504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𝑣</m:t>
                      </m:r>
                    </m:oMath>
                  </m:oMathPara>
                </a14:m>
                <a:endParaRPr lang="en-US" sz="1900" dirty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503" y="1475141"/>
                <a:ext cx="233504" cy="384721"/>
              </a:xfrm>
              <a:prstGeom prst="rect">
                <a:avLst/>
              </a:prstGeom>
              <a:blipFill rotWithShape="0">
                <a:blip r:embed="rId5"/>
                <a:stretch>
                  <a:fillRect r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/>
          <p:cNvSpPr/>
          <p:nvPr/>
        </p:nvSpPr>
        <p:spPr>
          <a:xfrm>
            <a:off x="5760200" y="2034493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303188" y="2459983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236100" y="2459983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760200" y="2888383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5484798" y="2549808"/>
            <a:ext cx="751302" cy="0"/>
          </a:xfrm>
          <a:prstGeom prst="line">
            <a:avLst/>
          </a:prstGeom>
          <a:ln w="28575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484799" y="2549808"/>
            <a:ext cx="366207" cy="338574"/>
          </a:xfrm>
          <a:prstGeom prst="line">
            <a:avLst/>
          </a:prstGeom>
          <a:ln w="28575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5851006" y="2549808"/>
            <a:ext cx="385095" cy="338574"/>
          </a:xfrm>
          <a:prstGeom prst="line">
            <a:avLst/>
          </a:prstGeom>
          <a:ln w="28575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851005" y="2214144"/>
            <a:ext cx="0" cy="674239"/>
          </a:xfrm>
          <a:prstGeom prst="line">
            <a:avLst/>
          </a:prstGeom>
          <a:ln w="28575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484799" y="2214144"/>
            <a:ext cx="366207" cy="335665"/>
          </a:xfrm>
          <a:prstGeom prst="line">
            <a:avLst/>
          </a:prstGeom>
          <a:ln w="28575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5851006" y="2214144"/>
            <a:ext cx="385095" cy="335665"/>
          </a:xfrm>
          <a:prstGeom prst="line">
            <a:avLst/>
          </a:prstGeom>
          <a:ln w="28575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reeform 32"/>
          <p:cNvSpPr/>
          <p:nvPr/>
        </p:nvSpPr>
        <p:spPr>
          <a:xfrm>
            <a:off x="4689622" y="1782278"/>
            <a:ext cx="2143426" cy="1408713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622646" y="1475141"/>
                <a:ext cx="233504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𝑣</m:t>
                      </m:r>
                    </m:oMath>
                  </m:oMathPara>
                </a14:m>
                <a:endParaRPr lang="en-US" sz="1900" dirty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646" y="1475141"/>
                <a:ext cx="233504" cy="384721"/>
              </a:xfrm>
              <a:prstGeom prst="rect">
                <a:avLst/>
              </a:prstGeom>
              <a:blipFill rotWithShape="0">
                <a:blip r:embed="rId6"/>
                <a:stretch>
                  <a:fillRect r="-20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Oval 34"/>
          <p:cNvSpPr/>
          <p:nvPr/>
        </p:nvSpPr>
        <p:spPr>
          <a:xfrm>
            <a:off x="4901565" y="1706520"/>
            <a:ext cx="181610" cy="1796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5056579" y="1859862"/>
            <a:ext cx="274500" cy="6112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056579" y="1859862"/>
            <a:ext cx="803430" cy="10396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056580" y="1859862"/>
            <a:ext cx="1188525" cy="7010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056580" y="1859862"/>
            <a:ext cx="712625" cy="2755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878478" y="4307164"/>
            <a:ext cx="146128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err="1"/>
              <a:t>elim</a:t>
            </a:r>
            <a:r>
              <a:rPr lang="en-US" sz="1600" dirty="0"/>
              <a:t>. clique of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3850049" y="4964316"/>
            <a:ext cx="2366738" cy="1119639"/>
            <a:chOff x="4019705" y="4184002"/>
            <a:chExt cx="2366738" cy="11196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4019705" y="4184002"/>
                  <a:ext cx="2366738" cy="9534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charset="0"/>
                          </a:rPr>
                          <m:t>≼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charset="0"/>
                              </a:rPr>
                              <m:t>       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acc>
                              <m:accPr>
                                <m:chr m:val="̅"/>
                                <m:ctrlPr>
                                  <a:rPr lang="en-US" sz="2800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1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𝑳</m:t>
                                </m:r>
                              </m:e>
                            </m:acc>
                            <m:r>
                              <a:rPr lang="en-US" sz="2800" b="1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        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9705" y="4184002"/>
                  <a:ext cx="2366738" cy="953466"/>
                </a:xfrm>
                <a:prstGeom prst="rect">
                  <a:avLst/>
                </a:prstGeom>
                <a:blipFill>
                  <a:blip r:embed="rId7"/>
                  <a:stretch>
                    <a:fillRect r="-1604" b="-210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TextBox 42"/>
            <p:cNvSpPr txBox="1"/>
            <p:nvPr/>
          </p:nvSpPr>
          <p:spPr>
            <a:xfrm>
              <a:off x="4601952" y="4780421"/>
              <a:ext cx="15808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# vertices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088397" y="5004657"/>
            <a:ext cx="2315634" cy="1119639"/>
            <a:chOff x="4019705" y="4184002"/>
            <a:chExt cx="2315634" cy="11196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4019705" y="4184002"/>
                  <a:ext cx="2315634" cy="8989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charset="0"/>
                              </a:rPr>
                              <m:t>       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800" b="1" i="1" smtClean="0">
                                <a:latin typeface="Cambria Math" charset="0"/>
                              </a:rPr>
                              <m:t>𝑰</m:t>
                            </m:r>
                            <m:r>
                              <a:rPr lang="en-US" sz="2800" b="1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        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9705" y="4184002"/>
                  <a:ext cx="2315634" cy="898964"/>
                </a:xfrm>
                <a:prstGeom prst="rect">
                  <a:avLst/>
                </a:prstGeom>
                <a:blipFill>
                  <a:blip r:embed="rId8"/>
                  <a:stretch>
                    <a:fillRect t="-4225" r="-1087" b="-225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TextBox 45"/>
            <p:cNvSpPr txBox="1"/>
            <p:nvPr/>
          </p:nvSpPr>
          <p:spPr>
            <a:xfrm>
              <a:off x="4601952" y="4780421"/>
              <a:ext cx="15808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# vertices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884900" y="4967613"/>
            <a:ext cx="2527038" cy="1122108"/>
            <a:chOff x="2786514" y="4174532"/>
            <a:chExt cx="2527038" cy="11221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2786514" y="4174532"/>
                  <a:ext cx="2527038" cy="9584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charset="0"/>
                              </a:rPr>
                              <m:t>2</m:t>
                            </m:r>
                            <m:acc>
                              <m:accPr>
                                <m:chr m:val="̅"/>
                                <m:ctrlPr>
                                  <a:rPr lang="en-US" sz="2800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nor/>
                                  </m:rPr>
                                  <a:rPr lang="en-US" sz="2800" b="0" i="0" dirty="0" smtClean="0">
                                    <a:solidFill>
                                      <a:schemeClr val="accent1"/>
                                    </a:solidFill>
                                  </a:rPr>
                                  <m:t>current</m:t>
                                </m:r>
                                <m:r>
                                  <m:rPr>
                                    <m:nor/>
                                  </m:rPr>
                                  <a:rPr lang="en-US" sz="2800" b="0" i="0" dirty="0" smtClean="0">
                                    <a:solidFill>
                                      <a:schemeClr val="accent1"/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800" dirty="0">
                                    <a:solidFill>
                                      <a:schemeClr val="accent1"/>
                                    </a:solidFill>
                                  </a:rPr>
                                  <m:t>lap</m:t>
                                </m:r>
                                <m:r>
                                  <m:rPr>
                                    <m:nor/>
                                  </m:rPr>
                                  <a:rPr lang="en-US" sz="2800" dirty="0">
                                    <a:solidFill>
                                      <a:schemeClr val="accent1"/>
                                    </a:solidFill>
                                  </a:rPr>
                                  <m:t>.</m:t>
                                </m:r>
                              </m:e>
                            </m:acc>
                          </m:num>
                          <m:den>
                            <m:r>
                              <a:rPr lang="en-US" sz="2800" b="0" i="1" smtClean="0">
                                <a:latin typeface="Cambria Math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6514" y="4174532"/>
                  <a:ext cx="2527038" cy="958404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TextBox 52"/>
            <p:cNvSpPr txBox="1"/>
            <p:nvPr/>
          </p:nvSpPr>
          <p:spPr>
            <a:xfrm>
              <a:off x="3476144" y="4773420"/>
              <a:ext cx="15808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# vertices</a:t>
              </a:r>
            </a:p>
          </p:txBody>
        </p:sp>
      </p:grp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0DF7706-E380-624C-ACAE-0C6F849B5790}"/>
              </a:ext>
            </a:extLst>
          </p:cNvPr>
          <p:cNvCxnSpPr>
            <a:cxnSpLocks/>
          </p:cNvCxnSpPr>
          <p:nvPr/>
        </p:nvCxnSpPr>
        <p:spPr>
          <a:xfrm flipV="1">
            <a:off x="3985935" y="5731716"/>
            <a:ext cx="97129" cy="538305"/>
          </a:xfrm>
          <a:prstGeom prst="straightConnector1">
            <a:avLst/>
          </a:prstGeom>
          <a:ln w="1174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B107CAB5-3536-014D-8A7F-0ABE47D8AC2B}"/>
              </a:ext>
            </a:extLst>
          </p:cNvPr>
          <p:cNvSpPr txBox="1"/>
          <p:nvPr/>
        </p:nvSpPr>
        <p:spPr>
          <a:xfrm>
            <a:off x="3313957" y="6275572"/>
            <a:ext cx="4167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WARNING: only true </a:t>
            </a:r>
            <a:r>
              <a:rPr lang="en-US" sz="2800" dirty="0" err="1">
                <a:solidFill>
                  <a:srgbClr val="FF0000"/>
                </a:solidFill>
              </a:rPr>
              <a:t>w.h.p</a:t>
            </a:r>
            <a:r>
              <a:rPr lang="en-US" sz="2800" dirty="0">
                <a:solidFill>
                  <a:srgbClr val="FF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5479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477967" y="4373415"/>
                <a:ext cx="2580322" cy="8974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𝑟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charset="0"/>
                            </a:rPr>
                            <m:t>       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800" b="1" i="1" smtClean="0">
                              <a:latin typeface="Cambria Math" charset="0"/>
                            </a:rPr>
                            <m:t>𝑰</m:t>
                          </m:r>
                          <m:r>
                            <a:rPr lang="en-US" sz="2800" b="1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        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7967" y="4373415"/>
                <a:ext cx="2580322" cy="897425"/>
              </a:xfrm>
              <a:prstGeom prst="rect">
                <a:avLst/>
              </a:prstGeom>
              <a:blipFill>
                <a:blip r:embed="rId3"/>
                <a:stretch>
                  <a:fillRect t="-2778" r="-980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Recall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charset="0"/>
                      </a:rPr>
                      <m:t> </m:t>
                    </m:r>
                    <m:r>
                      <a:rPr lang="en-US" i="1">
                        <a:latin typeface="Cambria Math" charset="0"/>
                      </a:rPr>
                      <m:t>𝔼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𝑿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𝑒</m:t>
                        </m:r>
                      </m:sub>
                      <m:sup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charset="0"/>
                      </a:rPr>
                      <m:t>≼</m:t>
                    </m:r>
                    <m:r>
                      <a:rPr lang="en-US" i="1">
                        <a:latin typeface="Cambria Math" charset="0"/>
                      </a:rPr>
                      <m:t>𝑟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𝑳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𝑒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Putting it together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1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/>
          <p:cNvGrpSpPr/>
          <p:nvPr/>
        </p:nvGrpSpPr>
        <p:grpSpPr>
          <a:xfrm>
            <a:off x="1032976" y="3721731"/>
            <a:ext cx="5046894" cy="1208888"/>
            <a:chOff x="1032976" y="3721731"/>
            <a:chExt cx="5046894" cy="12088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1032976" y="3721731"/>
                  <a:ext cx="5046894" cy="11378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𝔼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𝑣</m:t>
                            </m:r>
                          </m:sub>
                        </m:sSub>
                        <m:nary>
                          <m:naryPr>
                            <m:chr m:val="∑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latin typeface="Cambria Math" charset="0"/>
                              </a:rPr>
                              <m:t>𝑒</m:t>
                            </m:r>
                            <m:r>
                              <a:rPr lang="en-US" sz="2800" i="1">
                                <a:latin typeface="Cambria Math" charset="0"/>
                              </a:rPr>
                              <m:t>∈                         </m:t>
                            </m:r>
                            <m:r>
                              <a:rPr lang="en-US" sz="2800" i="1">
                                <a:latin typeface="Cambria Math" charset="0"/>
                              </a:rPr>
                              <m:t>𝑣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charset="0"/>
                                  </a:rPr>
                                  <m:t> 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800" b="1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1" i="1">
                                        <a:solidFill>
                                          <a:schemeClr val="accent1"/>
                                        </a:solidFill>
                                        <a:latin typeface="Cambria Math" charset="0"/>
                                      </a:rPr>
                                      <m:t>𝑳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</m:nary>
                        <m:r>
                          <a:rPr lang="en-US" sz="2800" i="1">
                            <a:latin typeface="Cambria Math" charset="0"/>
                          </a:rPr>
                          <m:t>≼</m:t>
                        </m:r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𝔼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𝑣</m:t>
                            </m:r>
                          </m:sub>
                        </m:sSub>
                        <m:nary>
                          <m:naryPr>
                            <m:chr m:val="∑"/>
                            <m:supHide m:val="on"/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𝑒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∋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𝑣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</a:rPr>
                                  <m:t> 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1" i="1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𝑳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2976" y="3721731"/>
                  <a:ext cx="5046894" cy="113787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TextBox 39"/>
            <p:cNvSpPr txBox="1"/>
            <p:nvPr/>
          </p:nvSpPr>
          <p:spPr>
            <a:xfrm>
              <a:off x="1939334" y="4592065"/>
              <a:ext cx="1461286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err="1"/>
                <a:t>elim</a:t>
              </a:r>
              <a:r>
                <a:rPr lang="en-US" sz="1600" dirty="0"/>
                <a:t>. clique of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968793" y="4928407"/>
            <a:ext cx="2315634" cy="1119639"/>
            <a:chOff x="4019705" y="4184002"/>
            <a:chExt cx="2315634" cy="11196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4019705" y="4184002"/>
                  <a:ext cx="2315634" cy="8989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charset="0"/>
                              </a:rPr>
                              <m:t>       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800" b="1" i="1" smtClean="0">
                                <a:latin typeface="Cambria Math" charset="0"/>
                              </a:rPr>
                              <m:t>𝑰</m:t>
                            </m:r>
                            <m:r>
                              <a:rPr lang="en-US" sz="2800" b="1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        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9705" y="4184002"/>
                  <a:ext cx="2315634" cy="898964"/>
                </a:xfrm>
                <a:prstGeom prst="rect">
                  <a:avLst/>
                </a:prstGeom>
                <a:blipFill>
                  <a:blip r:embed="rId6"/>
                  <a:stretch>
                    <a:fillRect t="-2778" r="-1639" b="-208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TextBox 45"/>
            <p:cNvSpPr txBox="1"/>
            <p:nvPr/>
          </p:nvSpPr>
          <p:spPr>
            <a:xfrm>
              <a:off x="4601952" y="4780421"/>
              <a:ext cx="15808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# vertices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265392" y="4304615"/>
                <a:ext cx="3702809" cy="1137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𝔼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𝑣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latin typeface="Cambria Math" charset="0"/>
                            </a:rPr>
                            <m:t>𝑒</m:t>
                          </m:r>
                          <m:r>
                            <a:rPr lang="en-US" sz="2800" i="1">
                              <a:latin typeface="Cambria Math" charset="0"/>
                            </a:rPr>
                            <m:t>∈                         </m:t>
                          </m:r>
                          <m:r>
                            <a:rPr lang="en-US" sz="2800" i="1">
                              <a:latin typeface="Cambria Math" charset="0"/>
                            </a:rPr>
                            <m:t>𝑣</m:t>
                          </m:r>
                        </m:sub>
                        <m:sup/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𝔼</m:t>
                          </m:r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1" i="1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</a:rPr>
                                    <m:t>𝑿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en-US" sz="2800" i="1">
                          <a:latin typeface="Cambria Math" charset="0"/>
                        </a:rPr>
                        <m:t>≼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392" y="4304615"/>
                <a:ext cx="3702809" cy="113787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171750" y="5174949"/>
            <a:ext cx="146128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err="1"/>
              <a:t>elim</a:t>
            </a:r>
            <a:r>
              <a:rPr lang="en-US" sz="1600" dirty="0"/>
              <a:t>. clique of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55107" y="4927519"/>
            <a:ext cx="1580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# vertices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17816" y="5757833"/>
            <a:ext cx="57994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2800" dirty="0">
                <a:solidFill>
                  <a:srgbClr val="FF0000"/>
                </a:solidFill>
              </a:rPr>
              <a:t>variance </a:t>
            </a:r>
          </a:p>
          <a:p>
            <a:pPr defTabSz="914400"/>
            <a:r>
              <a:rPr lang="en-US" sz="2800" dirty="0">
                <a:solidFill>
                  <a:srgbClr val="FF0000"/>
                </a:solidFill>
              </a:rPr>
              <a:t>in one round of elimination </a:t>
            </a:r>
          </a:p>
        </p:txBody>
      </p:sp>
      <p:sp>
        <p:nvSpPr>
          <p:cNvPr id="7" name="Right Brace 6"/>
          <p:cNvSpPr/>
          <p:nvPr/>
        </p:nvSpPr>
        <p:spPr>
          <a:xfrm rot="5400000">
            <a:off x="2606821" y="4037294"/>
            <a:ext cx="508721" cy="3233570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3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96296E-6 L -0.04323 -0.34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" y="-1713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23 L -0.21597 -0.51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81" y="-2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  <p:bldP spid="12" grpId="0"/>
      <p:bldP spid="14" grpId="0"/>
      <p:bldP spid="15" grpId="0"/>
      <p:bldP spid="7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Variance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8650" y="1256585"/>
            <a:ext cx="7886700" cy="37922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200" dirty="0"/>
          </a:p>
        </p:txBody>
      </p:sp>
      <p:grpSp>
        <p:nvGrpSpPr>
          <p:cNvPr id="5" name="Group 4"/>
          <p:cNvGrpSpPr/>
          <p:nvPr/>
        </p:nvGrpSpPr>
        <p:grpSpPr>
          <a:xfrm>
            <a:off x="1432904" y="1628355"/>
            <a:ext cx="3457293" cy="1397177"/>
            <a:chOff x="1940904" y="3698542"/>
            <a:chExt cx="3457293" cy="1397177"/>
          </a:xfrm>
        </p:grpSpPr>
        <p:grpSp>
          <p:nvGrpSpPr>
            <p:cNvPr id="6" name="Group 5"/>
            <p:cNvGrpSpPr/>
            <p:nvPr/>
          </p:nvGrpSpPr>
          <p:grpSpPr>
            <a:xfrm>
              <a:off x="1940904" y="3698542"/>
              <a:ext cx="3457293" cy="1397177"/>
              <a:chOff x="1383003" y="3241428"/>
              <a:chExt cx="2243506" cy="139717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1383003" y="3241428"/>
                    <a:ext cx="2243506" cy="113556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                                </m:t>
                              </m:r>
                            </m:sub>
                            <m:sup/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           </m:t>
                              </m:r>
                            </m:e>
                          </m:nary>
                          <m:r>
                            <a:rPr lang="en-US" sz="2800" b="0" i="1" smtClean="0">
                              <a:latin typeface="Cambria Math" charset="0"/>
                            </a:rPr>
                            <m:t>≼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83003" y="3241428"/>
                    <a:ext cx="2243506" cy="1135567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" name="TextBox 8"/>
              <p:cNvSpPr txBox="1"/>
              <p:nvPr/>
            </p:nvSpPr>
            <p:spPr>
              <a:xfrm>
                <a:off x="1824753" y="4115385"/>
                <a:ext cx="931638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rounds of</a:t>
                </a:r>
              </a:p>
              <a:p>
                <a:r>
                  <a:rPr lang="en-US" sz="1400" dirty="0"/>
                  <a:t>elimination </a:t>
                </a: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3339488" y="3903138"/>
              <a:ext cx="1435675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variance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331163" y="3400878"/>
                <a:ext cx="23716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≼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800" b="0" i="1" smtClean="0">
                          <a:latin typeface="Cambria Math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charset="0"/>
                        </a:rPr>
                        <m:t>𝑟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charset="0"/>
                            </a:rPr>
                            <m:t>log</m:t>
                          </m:r>
                        </m:fName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 </m:t>
                          </m:r>
                        </m:e>
                      </m:func>
                      <m:r>
                        <a:rPr lang="en-US" sz="2800" b="0" i="1" smtClean="0">
                          <a:latin typeface="Cambria Math" charset="0"/>
                        </a:rPr>
                        <m:t>⋅</m:t>
                      </m:r>
                      <m:r>
                        <a:rPr lang="en-US" sz="2800" b="1" i="1" smtClean="0">
                          <a:latin typeface="Cambria Math" charset="0"/>
                        </a:rPr>
                        <m:t>𝑰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1163" y="3400878"/>
                <a:ext cx="2371611" cy="523220"/>
              </a:xfrm>
              <a:prstGeom prst="rect">
                <a:avLst/>
              </a:prstGeom>
              <a:blipFill>
                <a:blip r:embed="rId4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4758107" y="1659122"/>
            <a:ext cx="3889334" cy="1394098"/>
            <a:chOff x="1940904" y="3698542"/>
            <a:chExt cx="3889334" cy="13940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940904" y="3698542"/>
                  <a:ext cx="3889334" cy="11355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pHide m:val="on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latin typeface="Cambria Math" charset="0"/>
                              </a:rPr>
                              <m:t>  </m:t>
                            </m:r>
                            <m:r>
                              <a:rPr lang="en-US" sz="2800" b="0" i="1">
                                <a:latin typeface="Cambria Math" charset="0"/>
                              </a:rPr>
                              <m:t>           </m:t>
                            </m:r>
                            <m:r>
                              <a:rPr lang="en-US" sz="2800" i="1">
                                <a:latin typeface="Cambria Math" charset="0"/>
                              </a:rPr>
                              <m:t>   </m:t>
                            </m:r>
                            <m:r>
                              <a:rPr lang="en-US" sz="2800" b="0" i="1">
                                <a:latin typeface="Cambria Math" charset="0"/>
                              </a:rPr>
                              <m:t>   </m:t>
                            </m:r>
                            <m:r>
                              <a:rPr lang="en-US" sz="2800" i="1">
                                <a:latin typeface="Cambria Math" charset="0"/>
                              </a:rPr>
                              <m:t>       </m:t>
                            </m:r>
                          </m:sub>
                          <m:sup/>
                          <m:e>
                            <m:r>
                              <a:rPr lang="en-US" sz="2800" i="1">
                                <a:latin typeface="Cambria Math" charset="0"/>
                              </a:rPr>
                              <m:t>𝑟</m:t>
                            </m:r>
                            <m:r>
                              <a:rPr lang="en-US" sz="2800" i="1">
                                <a:latin typeface="Cambria Math" charset="0"/>
                              </a:rPr>
                              <m:t>⋅</m:t>
                            </m:r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2800" b="1" i="1">
                                    <a:latin typeface="Cambria Math" charset="0"/>
                                  </a:rPr>
                                  <m:t>𝑰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sz="2800" dirty="0"/>
                                  <m:t># </m:t>
                                </m:r>
                                <m:r>
                                  <m:rPr>
                                    <m:nor/>
                                  </m:rPr>
                                  <a:rPr lang="en-US" sz="2800" dirty="0"/>
                                  <m:t>vertices</m:t>
                                </m:r>
                                <m:r>
                                  <m:rPr>
                                    <m:nor/>
                                  </m:rPr>
                                  <a:rPr lang="en-US" sz="2800" dirty="0"/>
                                  <m:t> 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en-US" sz="2800" dirty="0"/>
                              <m:t> </m:t>
                            </m:r>
                          </m:e>
                        </m:nary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0904" y="3698542"/>
                  <a:ext cx="3889334" cy="1135567"/>
                </a:xfrm>
                <a:prstGeom prst="rect">
                  <a:avLst/>
                </a:prstGeom>
                <a:blipFill>
                  <a:blip r:embed="rId5"/>
                  <a:stretch>
                    <a:fillRect l="-17590" t="-131111" r="-651" b="-18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/>
            <p:cNvSpPr txBox="1"/>
            <p:nvPr/>
          </p:nvSpPr>
          <p:spPr>
            <a:xfrm>
              <a:off x="2367603" y="4569420"/>
              <a:ext cx="1435675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rounds of</a:t>
              </a:r>
            </a:p>
            <a:p>
              <a:r>
                <a:rPr lang="en-US" sz="1400" dirty="0"/>
                <a:t>elimination 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0C368021-7C7D-284E-98AD-4FFBB7F0C07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642"/>
          <a:stretch/>
        </p:blipFill>
        <p:spPr>
          <a:xfrm>
            <a:off x="902921" y="4076894"/>
            <a:ext cx="2421459" cy="211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67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96C72-E778-3E42-8440-EFA2BFEC7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50793"/>
            <a:ext cx="8079415" cy="1325563"/>
          </a:xfrm>
        </p:spPr>
        <p:txBody>
          <a:bodyPr/>
          <a:lstStyle/>
          <a:p>
            <a:r>
              <a:rPr lang="en-US" dirty="0"/>
              <a:t>Concentration of </a:t>
            </a:r>
            <a:r>
              <a:rPr lang="en-US" b="1" dirty="0"/>
              <a:t>Matrix</a:t>
            </a:r>
            <a:r>
              <a:rPr lang="en-US" dirty="0"/>
              <a:t>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C17B2-B653-FE4A-A610-C0567BD534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b="1" dirty="0"/>
                  <a:t>Matrix Bernstein’s Inequality	(</a:t>
                </a:r>
                <a:r>
                  <a:rPr lang="en-US" b="1" dirty="0" err="1"/>
                  <a:t>Tropp</a:t>
                </a:r>
                <a:r>
                  <a:rPr lang="en-US" b="1" dirty="0"/>
                  <a:t> 11)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Random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</a:rPr>
                      <m:t>𝑿</m:t>
                    </m:r>
                    <m:r>
                      <a:rPr lang="en-US" b="0" i="1">
                        <a:latin typeface="Cambria Math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>
                            <a:latin typeface="Cambria Math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b="0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800" i="1" dirty="0">
                    <a:latin typeface="Cambria Math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charset="0"/>
                          </a:rPr>
                          <m:t>𝑿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>
                        <a:latin typeface="Cambria Math" charset="0"/>
                      </a:rPr>
                      <m:t>,</m:t>
                    </m:r>
                  </m:oMath>
                </a14:m>
                <a:r>
                  <a:rPr lang="en-US" sz="2800" i="1" dirty="0">
                    <a:latin typeface="Cambria Math" charset="0"/>
                  </a:rPr>
                  <a:t> 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symmetric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charset="0"/>
                          </a:rPr>
                          <m:t>𝑿</m:t>
                        </m:r>
                      </m:e>
                      <m:sub>
                        <m:r>
                          <a:rPr lang="en-US" b="0" i="1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i="1" dirty="0">
                    <a:latin typeface="Cambria Math" charset="0"/>
                  </a:rPr>
                  <a:t> </a:t>
                </a:r>
                <a:r>
                  <a:rPr lang="en-US" dirty="0"/>
                  <a:t>are independent</a:t>
                </a:r>
                <a:endParaRPr lang="en-US" i="1" dirty="0"/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𝔼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charset="0"/>
                          </a:rPr>
                          <m:t>𝑿</m:t>
                        </m:r>
                      </m:e>
                      <m:sub>
                        <m:r>
                          <a:rPr lang="en-US" b="0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b="0" i="1">
                        <a:latin typeface="Cambria Math" charset="0"/>
                      </a:rPr>
                      <m:t>=</m:t>
                    </m:r>
                    <m:r>
                      <a:rPr lang="en-US" b="1" i="1">
                        <a:latin typeface="Cambria Math" charset="0"/>
                      </a:rPr>
                      <m:t>𝟎</m:t>
                    </m:r>
                  </m:oMath>
                </a14:m>
                <a:endParaRPr lang="en-US" b="1" i="1" dirty="0">
                  <a:latin typeface="Cambria Math" charset="0"/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ambria Math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charset="0"/>
                      </a:rPr>
                      <m:t>𝑟</m:t>
                    </m:r>
                  </m:oMath>
                </a14:m>
                <a:endParaRPr lang="en-US" b="1" i="1" dirty="0">
                  <a:latin typeface="Cambria Math" charset="0"/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𝔼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latin typeface="Cambria Math" charset="0"/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endParaRPr lang="en-US" dirty="0">
                  <a:latin typeface="Cambria Math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>
                    <a:latin typeface="Calibri" charset="0"/>
                    <a:ea typeface="Calibri" charset="0"/>
                    <a:cs typeface="Calibri" charset="0"/>
                  </a:rPr>
                  <a:t>gives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>
                  <a:latin typeface="Calibri" charset="0"/>
                  <a:ea typeface="Calibri" charset="0"/>
                  <a:cs typeface="Calibri" charset="0"/>
                </a:endParaRPr>
              </a:p>
              <a:p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ℙ</m:t>
                    </m:r>
                    <m:r>
                      <a:rPr lang="en-US" i="1">
                        <a:latin typeface="Cambria Math" charset="0"/>
                      </a:rPr>
                      <m:t>[</m:t>
                    </m:r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𝜖</m:t>
                    </m:r>
                    <m:r>
                      <m:rPr>
                        <m:lit/>
                      </m:rP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]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𝑑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uncPr>
                      <m:fName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/2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𝑟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C17B2-B653-FE4A-A610-C0567BD534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08" t="-4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655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Directed Laplacian of a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Oval 3"/>
          <p:cNvSpPr/>
          <p:nvPr/>
        </p:nvSpPr>
        <p:spPr>
          <a:xfrm>
            <a:off x="4058234" y="3077948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434705" y="345285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533064" y="4579139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8" name="Straight Connector 7"/>
          <p:cNvCxnSpPr>
            <a:cxnSpLocks/>
            <a:stCxn id="4" idx="2"/>
            <a:endCxn id="5" idx="6"/>
          </p:cNvCxnSpPr>
          <p:nvPr/>
        </p:nvCxnSpPr>
        <p:spPr>
          <a:xfrm flipH="1">
            <a:off x="2616315" y="3167774"/>
            <a:ext cx="1441919" cy="374906"/>
          </a:xfrm>
          <a:prstGeom prst="line">
            <a:avLst/>
          </a:prstGeom>
          <a:ln w="25400"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  <a:stCxn id="4" idx="4"/>
            <a:endCxn id="6" idx="7"/>
          </p:cNvCxnSpPr>
          <p:nvPr/>
        </p:nvCxnSpPr>
        <p:spPr>
          <a:xfrm flipH="1">
            <a:off x="3688078" y="3257599"/>
            <a:ext cx="460961" cy="1347849"/>
          </a:xfrm>
          <a:prstGeom prst="line">
            <a:avLst/>
          </a:prstGeom>
          <a:ln w="25400"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  <a:stCxn id="6" idx="1"/>
            <a:endCxn id="5" idx="5"/>
          </p:cNvCxnSpPr>
          <p:nvPr/>
        </p:nvCxnSpPr>
        <p:spPr>
          <a:xfrm flipH="1" flipV="1">
            <a:off x="2589719" y="3606196"/>
            <a:ext cx="969941" cy="999252"/>
          </a:xfrm>
          <a:prstGeom prst="line">
            <a:avLst/>
          </a:prstGeom>
          <a:ln w="25400"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658268" y="3955095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268" y="3955095"/>
                <a:ext cx="468270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3834638" y="3690884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638" y="3690884"/>
                <a:ext cx="468270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3100586" y="2943371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586" y="2943371"/>
                <a:ext cx="468270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2B1E1E02-FBD8-234D-8223-AE921B55BA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3064" y="3238957"/>
            <a:ext cx="1943100" cy="12827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3882166-4698-114D-8FFB-579F1CE80D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84919" y="1580586"/>
            <a:ext cx="1943100" cy="12827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7D3BDF3-DE5A-9C48-8D8A-316B6EDCB55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64138" y="4758790"/>
            <a:ext cx="1943100" cy="12827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3073432-85D9-5D4A-B3EA-2770EA34D4D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38998" y="4979914"/>
            <a:ext cx="2222500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30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6" grpId="0"/>
      <p:bldP spid="58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(Weighted) Eulerian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weighted in-degree = weighted out-degree</a:t>
            </a:r>
          </a:p>
        </p:txBody>
      </p:sp>
      <p:sp>
        <p:nvSpPr>
          <p:cNvPr id="4" name="Oval 3"/>
          <p:cNvSpPr/>
          <p:nvPr/>
        </p:nvSpPr>
        <p:spPr>
          <a:xfrm>
            <a:off x="3533064" y="263658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8" name="Straight Connector 7"/>
          <p:cNvCxnSpPr>
            <a:cxnSpLocks/>
            <a:stCxn id="4" idx="1"/>
          </p:cNvCxnSpPr>
          <p:nvPr/>
        </p:nvCxnSpPr>
        <p:spPr>
          <a:xfrm flipH="1" flipV="1">
            <a:off x="1975106" y="1999971"/>
            <a:ext cx="1584554" cy="662925"/>
          </a:xfrm>
          <a:prstGeom prst="line">
            <a:avLst/>
          </a:prstGeom>
          <a:ln w="25400"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  <a:stCxn id="4" idx="6"/>
          </p:cNvCxnSpPr>
          <p:nvPr/>
        </p:nvCxnSpPr>
        <p:spPr>
          <a:xfrm>
            <a:off x="3714674" y="2726413"/>
            <a:ext cx="1557958" cy="0"/>
          </a:xfrm>
          <a:prstGeom prst="line">
            <a:avLst/>
          </a:prstGeom>
          <a:ln w="25400"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136372" y="2203192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372" y="2203192"/>
                <a:ext cx="46519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2658268" y="3059023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268" y="3059023"/>
                <a:ext cx="46827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2589719" y="1810130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9719" y="1810130"/>
                <a:ext cx="46827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FE69091-81CF-724F-8B47-59D7441BFE6F}"/>
              </a:ext>
            </a:extLst>
          </p:cNvPr>
          <p:cNvCxnSpPr>
            <a:cxnSpLocks/>
          </p:cNvCxnSpPr>
          <p:nvPr/>
        </p:nvCxnSpPr>
        <p:spPr>
          <a:xfrm flipH="1">
            <a:off x="1975106" y="2810869"/>
            <a:ext cx="1602122" cy="495424"/>
          </a:xfrm>
          <a:prstGeom prst="line">
            <a:avLst/>
          </a:prstGeom>
          <a:ln w="25400"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57014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Eulerian Laplacian of a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Oval 3"/>
          <p:cNvSpPr/>
          <p:nvPr/>
        </p:nvSpPr>
        <p:spPr>
          <a:xfrm>
            <a:off x="4058234" y="3077948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434705" y="345285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533064" y="4579139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8" name="Straight Connector 7"/>
          <p:cNvCxnSpPr>
            <a:cxnSpLocks/>
            <a:stCxn id="4" idx="2"/>
            <a:endCxn id="5" idx="6"/>
          </p:cNvCxnSpPr>
          <p:nvPr/>
        </p:nvCxnSpPr>
        <p:spPr>
          <a:xfrm flipH="1">
            <a:off x="2616315" y="3167774"/>
            <a:ext cx="1441919" cy="374906"/>
          </a:xfrm>
          <a:prstGeom prst="line">
            <a:avLst/>
          </a:prstGeom>
          <a:ln w="25400"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  <a:stCxn id="4" idx="4"/>
            <a:endCxn id="6" idx="7"/>
          </p:cNvCxnSpPr>
          <p:nvPr/>
        </p:nvCxnSpPr>
        <p:spPr>
          <a:xfrm flipH="1">
            <a:off x="3688078" y="3257599"/>
            <a:ext cx="460961" cy="1347849"/>
          </a:xfrm>
          <a:prstGeom prst="line">
            <a:avLst/>
          </a:prstGeom>
          <a:ln w="25400"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  <a:stCxn id="5" idx="5"/>
            <a:endCxn id="6" idx="1"/>
          </p:cNvCxnSpPr>
          <p:nvPr/>
        </p:nvCxnSpPr>
        <p:spPr>
          <a:xfrm>
            <a:off x="2589719" y="3606196"/>
            <a:ext cx="969941" cy="999252"/>
          </a:xfrm>
          <a:prstGeom prst="line">
            <a:avLst/>
          </a:prstGeom>
          <a:ln w="25400"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658268" y="3955095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268" y="3955095"/>
                <a:ext cx="46519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3834638" y="3690884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638" y="3690884"/>
                <a:ext cx="468270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3100586" y="2943371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586" y="2943371"/>
                <a:ext cx="468270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2B1E1E02-FBD8-234D-8223-AE921B55BA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3064" y="3238957"/>
            <a:ext cx="1943100" cy="12827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3882166-4698-114D-8FFB-579F1CE80D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84919" y="1580586"/>
            <a:ext cx="1943100" cy="1282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39A38F-78BE-3446-AB80-E02E9AFB629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63155" y="4949670"/>
            <a:ext cx="1943100" cy="12827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AEF1471-8A32-F441-8F57-A4221F54813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23312" y="4949670"/>
            <a:ext cx="2489200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8135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Solving an </a:t>
            </a:r>
            <a:r>
              <a:rPr lang="en-US" dirty="0" err="1"/>
              <a:t>Eul</a:t>
            </a:r>
            <a:r>
              <a:rPr lang="en-US" dirty="0"/>
              <a:t>. Laplacian Linear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 noGrp="1"/>
              </p:cNvSpPr>
              <p:nvPr>
                <p:ph idx="1"/>
              </p:nvPr>
            </p:nvSpPr>
            <p:spPr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𝑳</m:t>
                    </m:r>
                    <m:r>
                      <a:rPr lang="en-US" sz="28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𝒙</m:t>
                    </m:r>
                    <m:r>
                      <a:rPr lang="en-US" sz="28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US" sz="28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𝒃</m:t>
                    </m:r>
                  </m:oMath>
                </a14:m>
                <a:r>
                  <a:rPr lang="en-US" sz="2800" b="1" i="1" dirty="0">
                    <a:latin typeface="Cambria Math" charset="0"/>
                    <a:ea typeface="Cambria Math" charset="0"/>
                    <a:cs typeface="Cambria Math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8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sz="2800" b="1" dirty="0"/>
                  <a:t>Gaussian Elimination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sz="2800" dirty="0"/>
                  <a:t>Find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𝕷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,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𝖀</m:t>
                    </m:r>
                  </m:oMath>
                </a14:m>
                <a:r>
                  <a:rPr lang="en-US" sz="2800" dirty="0"/>
                  <a:t>, lower and upper triangular matrices, </a:t>
                </a:r>
                <a:r>
                  <a:rPr lang="en-US" sz="2800" dirty="0" err="1"/>
                  <a:t>s.t.</a:t>
                </a:r>
                <a:endParaRPr lang="en-US" sz="28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𝕷</m:t>
                      </m:r>
                      <m:r>
                        <a:rPr lang="en-US" sz="2800" b="1" i="1" dirty="0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𝖀</m:t>
                      </m:r>
                      <m:r>
                        <a:rPr lang="en-US" sz="2800" b="1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𝑳</m:t>
                      </m:r>
                    </m:oMath>
                  </m:oMathPara>
                </a14:m>
                <a:endParaRPr lang="en-US" sz="2800" b="1" i="1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sz="2800" dirty="0"/>
                  <a:t>Then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𝒙</m:t>
                      </m:r>
                      <m:r>
                        <a:rPr lang="en-US" sz="2800" b="1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dirty="0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2800" b="1" i="1" dirty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𝖀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𝕷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800" b="1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𝒃</m:t>
                      </m:r>
                    </m:oMath>
                  </m:oMathPara>
                </a14:m>
                <a:endParaRPr lang="en-US" sz="2800" b="1" i="1" dirty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prstGeom prst="rect">
                <a:avLst/>
              </a:prstGeom>
              <a:blipFill>
                <a:blip r:embed="rId3"/>
                <a:stretch>
                  <a:fillRect l="-1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12376" y="4937541"/>
                <a:ext cx="47605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Easy to apply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𝖀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𝕷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376" y="4937541"/>
                <a:ext cx="4760570" cy="523220"/>
              </a:xfrm>
              <a:prstGeom prst="rect">
                <a:avLst/>
              </a:prstGeom>
              <a:blipFill>
                <a:blip r:embed="rId4"/>
                <a:stretch>
                  <a:fillRect l="-2394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573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an </a:t>
            </a:r>
            <a:r>
              <a:rPr lang="en-US" dirty="0" err="1"/>
              <a:t>Eul</a:t>
            </a:r>
            <a:r>
              <a:rPr lang="en-US" dirty="0"/>
              <a:t>. Laplacian Linear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9036050" cy="5405816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𝑳𝒙</m:t>
                    </m:r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𝒃</m:t>
                    </m:r>
                  </m:oMath>
                </a14:m>
                <a:r>
                  <a:rPr lang="en-US" b="1" i="1" dirty="0">
                    <a:latin typeface="Cambria Math" charset="0"/>
                    <a:ea typeface="Cambria Math" charset="0"/>
                    <a:cs typeface="Cambria Math" charset="0"/>
                  </a:rPr>
                  <a:t>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b="1" dirty="0"/>
                  <a:t>Approximate Gaussian Elimination </a:t>
                </a:r>
                <a:r>
                  <a:rPr lang="en-US" dirty="0"/>
                  <a:t>[CKKPPRS FOCS’18]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dirty="0"/>
                  <a:t>Find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𝕷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,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𝖀</m:t>
                    </m:r>
                  </m:oMath>
                </a14:m>
                <a:r>
                  <a:rPr lang="en-US" dirty="0"/>
                  <a:t>, lower and upper triangular matrices, </a:t>
                </a:r>
                <a:r>
                  <a:rPr lang="en-US" dirty="0" err="1"/>
                  <a:t>s.t.</a:t>
                </a: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𝕷</m:t>
                      </m:r>
                      <m:r>
                        <a:rPr lang="en-US" b="1" i="1" dirty="0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𝖀</m:t>
                      </m:r>
                      <m:r>
                        <a:rPr lang="en-US" b="1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≈</m:t>
                      </m:r>
                      <m:r>
                        <a:rPr lang="en-US" b="1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𝑳</m:t>
                      </m:r>
                    </m:oMath>
                  </m:oMathPara>
                </a14:m>
                <a:endParaRPr lang="en-US" b="1" i="1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endParaRPr lang="en-US" dirty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𝕷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𝖀</m:t>
                    </m:r>
                  </m:oMath>
                </a14:m>
                <a:r>
                  <a:rPr lang="en-US" dirty="0"/>
                  <a:t> are sparse.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𝜀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en-US" dirty="0"/>
                  <a:t> iterations to get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𝜀</m:t>
                    </m:r>
                  </m:oMath>
                </a14:m>
                <a:r>
                  <a:rPr lang="en-US" dirty="0"/>
                  <a:t>-approximate solution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>
                            <a:latin typeface="Cambria Math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9036050" cy="5405816"/>
              </a:xfrm>
              <a:blipFill>
                <a:blip r:embed="rId3"/>
                <a:stretch>
                  <a:fillRect l="-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937075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ontent Placeholder 2"/>
          <p:cNvSpPr>
            <a:spLocks noGrp="1"/>
          </p:cNvSpPr>
          <p:nvPr>
            <p:ph idx="1"/>
          </p:nvPr>
        </p:nvSpPr>
        <p:spPr>
          <a:xfrm>
            <a:off x="628650" y="1315660"/>
            <a:ext cx="7886700" cy="5405816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0793"/>
            <a:ext cx="8381126" cy="1325563"/>
          </a:xfrm>
        </p:spPr>
        <p:txBody>
          <a:bodyPr/>
          <a:lstStyle/>
          <a:p>
            <a:r>
              <a:rPr lang="en-US" dirty="0"/>
              <a:t>Gaussian Elimination on Eulerian Laplacians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62A308F-2C73-554B-ADD8-FE5ACA4A57F2}"/>
              </a:ext>
            </a:extLst>
          </p:cNvPr>
          <p:cNvSpPr/>
          <p:nvPr/>
        </p:nvSpPr>
        <p:spPr>
          <a:xfrm>
            <a:off x="2646983" y="3291765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67607FD-2A6E-2747-AA99-E52C207240E3}"/>
              </a:ext>
            </a:extLst>
          </p:cNvPr>
          <p:cNvSpPr/>
          <p:nvPr/>
        </p:nvSpPr>
        <p:spPr>
          <a:xfrm>
            <a:off x="1459660" y="2875865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503CC3A-7A37-0E47-9EE0-A768F9A0D18C}"/>
              </a:ext>
            </a:extLst>
          </p:cNvPr>
          <p:cNvSpPr/>
          <p:nvPr/>
        </p:nvSpPr>
        <p:spPr>
          <a:xfrm>
            <a:off x="1672068" y="4053723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19BBE1D2-1D5F-314F-A46A-8073DDAF2BA4}"/>
              </a:ext>
            </a:extLst>
          </p:cNvPr>
          <p:cNvSpPr/>
          <p:nvPr/>
        </p:nvSpPr>
        <p:spPr>
          <a:xfrm>
            <a:off x="3637252" y="351770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135D2EF-8D76-044B-8721-1513CF16D6DB}"/>
              </a:ext>
            </a:extLst>
          </p:cNvPr>
          <p:cNvSpPr/>
          <p:nvPr/>
        </p:nvSpPr>
        <p:spPr>
          <a:xfrm>
            <a:off x="3637252" y="3019041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C5FFF62-078A-064D-94DF-1B9430EA19A0}"/>
              </a:ext>
            </a:extLst>
          </p:cNvPr>
          <p:cNvCxnSpPr>
            <a:cxnSpLocks/>
            <a:stCxn id="34" idx="1"/>
            <a:endCxn id="36" idx="5"/>
          </p:cNvCxnSpPr>
          <p:nvPr/>
        </p:nvCxnSpPr>
        <p:spPr>
          <a:xfrm flipH="1" flipV="1">
            <a:off x="1614674" y="3029207"/>
            <a:ext cx="1058905" cy="288867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Freeform 49">
            <a:extLst>
              <a:ext uri="{FF2B5EF4-FFF2-40B4-BE49-F238E27FC236}">
                <a16:creationId xmlns:a16="http://schemas.microsoft.com/office/drawing/2014/main" id="{F3EB3615-C8D6-8940-B46D-BD2A4D20C1B0}"/>
              </a:ext>
            </a:extLst>
          </p:cNvPr>
          <p:cNvSpPr/>
          <p:nvPr/>
        </p:nvSpPr>
        <p:spPr>
          <a:xfrm>
            <a:off x="535397" y="2152183"/>
            <a:ext cx="3583598" cy="2486929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492C0E1-AE9C-5345-92AA-481CD5398702}"/>
                  </a:ext>
                </a:extLst>
              </p:cNvPr>
              <p:cNvSpPr txBox="1"/>
              <p:nvPr/>
            </p:nvSpPr>
            <p:spPr>
              <a:xfrm>
                <a:off x="2621036" y="2898328"/>
                <a:ext cx="233504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𝑣</m:t>
                      </m:r>
                    </m:oMath>
                  </m:oMathPara>
                </a14:m>
                <a:endParaRPr lang="en-US" sz="1900" dirty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492C0E1-AE9C-5345-92AA-481CD5398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036" y="2898328"/>
                <a:ext cx="233504" cy="384721"/>
              </a:xfrm>
              <a:prstGeom prst="rect">
                <a:avLst/>
              </a:prstGeom>
              <a:blipFill>
                <a:blip r:embed="rId3"/>
                <a:stretch>
                  <a:fillRect r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0F184111-6844-EC49-867D-5BDB7BA32238}"/>
                  </a:ext>
                </a:extLst>
              </p:cNvPr>
              <p:cNvSpPr/>
              <p:nvPr/>
            </p:nvSpPr>
            <p:spPr>
              <a:xfrm>
                <a:off x="1081656" y="1441010"/>
                <a:ext cx="69358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𝑳</m:t>
                      </m:r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0F184111-6844-EC49-867D-5BDB7BA322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656" y="1441010"/>
                <a:ext cx="693587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" name="Oval 214">
            <a:extLst>
              <a:ext uri="{FF2B5EF4-FFF2-40B4-BE49-F238E27FC236}">
                <a16:creationId xmlns:a16="http://schemas.microsoft.com/office/drawing/2014/main" id="{3F4FC96F-4D2B-0D4F-8C00-98B6A161E20E}"/>
              </a:ext>
            </a:extLst>
          </p:cNvPr>
          <p:cNvSpPr/>
          <p:nvPr/>
        </p:nvSpPr>
        <p:spPr>
          <a:xfrm>
            <a:off x="1370506" y="3549470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371" name="Straight Connector 370">
            <a:extLst>
              <a:ext uri="{FF2B5EF4-FFF2-40B4-BE49-F238E27FC236}">
                <a16:creationId xmlns:a16="http://schemas.microsoft.com/office/drawing/2014/main" id="{AA7BC45A-16B6-3647-87DA-49B51485243A}"/>
              </a:ext>
            </a:extLst>
          </p:cNvPr>
          <p:cNvCxnSpPr>
            <a:cxnSpLocks/>
            <a:stCxn id="34" idx="2"/>
            <a:endCxn id="215" idx="6"/>
          </p:cNvCxnSpPr>
          <p:nvPr/>
        </p:nvCxnSpPr>
        <p:spPr>
          <a:xfrm flipH="1">
            <a:off x="1552116" y="3381591"/>
            <a:ext cx="1094867" cy="257705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Connector 373">
            <a:extLst>
              <a:ext uri="{FF2B5EF4-FFF2-40B4-BE49-F238E27FC236}">
                <a16:creationId xmlns:a16="http://schemas.microsoft.com/office/drawing/2014/main" id="{D5194491-C183-ED43-A760-2F589D434277}"/>
              </a:ext>
            </a:extLst>
          </p:cNvPr>
          <p:cNvCxnSpPr>
            <a:cxnSpLocks/>
            <a:stCxn id="34" idx="3"/>
            <a:endCxn id="42" idx="7"/>
          </p:cNvCxnSpPr>
          <p:nvPr/>
        </p:nvCxnSpPr>
        <p:spPr>
          <a:xfrm flipH="1">
            <a:off x="1827082" y="3445107"/>
            <a:ext cx="846497" cy="634925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Straight Connector 377">
            <a:extLst>
              <a:ext uri="{FF2B5EF4-FFF2-40B4-BE49-F238E27FC236}">
                <a16:creationId xmlns:a16="http://schemas.microsoft.com/office/drawing/2014/main" id="{92C9A740-D6A7-7245-9F90-0173182A526F}"/>
              </a:ext>
            </a:extLst>
          </p:cNvPr>
          <p:cNvCxnSpPr>
            <a:cxnSpLocks/>
            <a:stCxn id="44" idx="2"/>
            <a:endCxn id="34" idx="7"/>
          </p:cNvCxnSpPr>
          <p:nvPr/>
        </p:nvCxnSpPr>
        <p:spPr>
          <a:xfrm flipH="1">
            <a:off x="2801997" y="3108867"/>
            <a:ext cx="835255" cy="209207"/>
          </a:xfrm>
          <a:prstGeom prst="line">
            <a:avLst/>
          </a:prstGeom>
          <a:ln w="4762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Straight Connector 380">
            <a:extLst>
              <a:ext uri="{FF2B5EF4-FFF2-40B4-BE49-F238E27FC236}">
                <a16:creationId xmlns:a16="http://schemas.microsoft.com/office/drawing/2014/main" id="{945C0DEF-8DD7-D149-AEB8-2111883121AC}"/>
              </a:ext>
            </a:extLst>
          </p:cNvPr>
          <p:cNvCxnSpPr>
            <a:cxnSpLocks/>
            <a:stCxn id="43" idx="1"/>
            <a:endCxn id="34" idx="5"/>
          </p:cNvCxnSpPr>
          <p:nvPr/>
        </p:nvCxnSpPr>
        <p:spPr>
          <a:xfrm flipH="1" flipV="1">
            <a:off x="2801997" y="3445107"/>
            <a:ext cx="861851" cy="98909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1" name="TextBox 390">
                <a:extLst>
                  <a:ext uri="{FF2B5EF4-FFF2-40B4-BE49-F238E27FC236}">
                    <a16:creationId xmlns:a16="http://schemas.microsoft.com/office/drawing/2014/main" id="{376C13DF-AB8B-DE49-AF2E-84C8DF4A442B}"/>
                  </a:ext>
                </a:extLst>
              </p:cNvPr>
              <p:cNvSpPr txBox="1"/>
              <p:nvPr/>
            </p:nvSpPr>
            <p:spPr>
              <a:xfrm>
                <a:off x="1879883" y="2735177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91" name="TextBox 390">
                <a:extLst>
                  <a:ext uri="{FF2B5EF4-FFF2-40B4-BE49-F238E27FC236}">
                    <a16:creationId xmlns:a16="http://schemas.microsoft.com/office/drawing/2014/main" id="{376C13DF-AB8B-DE49-AF2E-84C8DF4A44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883" y="2735177"/>
                <a:ext cx="46827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2" name="TextBox 391">
                <a:extLst>
                  <a:ext uri="{FF2B5EF4-FFF2-40B4-BE49-F238E27FC236}">
                    <a16:creationId xmlns:a16="http://schemas.microsoft.com/office/drawing/2014/main" id="{2666AF60-BA23-0F46-A0E5-4FA053991985}"/>
                  </a:ext>
                </a:extLst>
              </p:cNvPr>
              <p:cNvSpPr txBox="1"/>
              <p:nvPr/>
            </p:nvSpPr>
            <p:spPr>
              <a:xfrm>
                <a:off x="1687813" y="3109673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92" name="TextBox 391">
                <a:extLst>
                  <a:ext uri="{FF2B5EF4-FFF2-40B4-BE49-F238E27FC236}">
                    <a16:creationId xmlns:a16="http://schemas.microsoft.com/office/drawing/2014/main" id="{2666AF60-BA23-0F46-A0E5-4FA0539919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813" y="3109673"/>
                <a:ext cx="46827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5" name="TextBox 394">
                <a:extLst>
                  <a:ext uri="{FF2B5EF4-FFF2-40B4-BE49-F238E27FC236}">
                    <a16:creationId xmlns:a16="http://schemas.microsoft.com/office/drawing/2014/main" id="{B02BEA1F-B2F6-8043-98CA-90B345AE744A}"/>
                  </a:ext>
                </a:extLst>
              </p:cNvPr>
              <p:cNvSpPr txBox="1"/>
              <p:nvPr/>
            </p:nvSpPr>
            <p:spPr>
              <a:xfrm>
                <a:off x="2946689" y="2749806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95" name="TextBox 394">
                <a:extLst>
                  <a:ext uri="{FF2B5EF4-FFF2-40B4-BE49-F238E27FC236}">
                    <a16:creationId xmlns:a16="http://schemas.microsoft.com/office/drawing/2014/main" id="{B02BEA1F-B2F6-8043-98CA-90B345AE7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6689" y="2749806"/>
                <a:ext cx="46827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3" name="TextBox 402">
                <a:extLst>
                  <a:ext uri="{FF2B5EF4-FFF2-40B4-BE49-F238E27FC236}">
                    <a16:creationId xmlns:a16="http://schemas.microsoft.com/office/drawing/2014/main" id="{42A2A671-F4F2-8942-8DD1-E2ACBDA798AE}"/>
                  </a:ext>
                </a:extLst>
              </p:cNvPr>
              <p:cNvSpPr txBox="1"/>
              <p:nvPr/>
            </p:nvSpPr>
            <p:spPr>
              <a:xfrm>
                <a:off x="2035383" y="3697358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03" name="TextBox 402">
                <a:extLst>
                  <a:ext uri="{FF2B5EF4-FFF2-40B4-BE49-F238E27FC236}">
                    <a16:creationId xmlns:a16="http://schemas.microsoft.com/office/drawing/2014/main" id="{42A2A671-F4F2-8942-8DD1-E2ACBDA798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383" y="3697358"/>
                <a:ext cx="46827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4" name="TextBox 403">
                <a:extLst>
                  <a:ext uri="{FF2B5EF4-FFF2-40B4-BE49-F238E27FC236}">
                    <a16:creationId xmlns:a16="http://schemas.microsoft.com/office/drawing/2014/main" id="{C8B7BD9D-334A-E84B-A71D-CE787C465364}"/>
                  </a:ext>
                </a:extLst>
              </p:cNvPr>
              <p:cNvSpPr txBox="1"/>
              <p:nvPr/>
            </p:nvSpPr>
            <p:spPr>
              <a:xfrm>
                <a:off x="2957011" y="3439236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04" name="TextBox 403">
                <a:extLst>
                  <a:ext uri="{FF2B5EF4-FFF2-40B4-BE49-F238E27FC236}">
                    <a16:creationId xmlns:a16="http://schemas.microsoft.com/office/drawing/2014/main" id="{C8B7BD9D-334A-E84B-A71D-CE787C4653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011" y="3439236"/>
                <a:ext cx="468270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387889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ontent Placeholder 2"/>
          <p:cNvSpPr>
            <a:spLocks noGrp="1"/>
          </p:cNvSpPr>
          <p:nvPr>
            <p:ph idx="1"/>
          </p:nvPr>
        </p:nvSpPr>
        <p:spPr>
          <a:xfrm>
            <a:off x="628650" y="1315660"/>
            <a:ext cx="7886700" cy="5405816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0793"/>
            <a:ext cx="8381126" cy="1325563"/>
          </a:xfrm>
        </p:spPr>
        <p:txBody>
          <a:bodyPr/>
          <a:lstStyle/>
          <a:p>
            <a:r>
              <a:rPr lang="en-US" dirty="0"/>
              <a:t>Gaussian Elimination on Eulerian Laplacians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0F184111-6844-EC49-867D-5BDB7BA32238}"/>
                  </a:ext>
                </a:extLst>
              </p:cNvPr>
              <p:cNvSpPr/>
              <p:nvPr/>
            </p:nvSpPr>
            <p:spPr>
              <a:xfrm>
                <a:off x="1081656" y="1441010"/>
                <a:ext cx="69358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𝑳</m:t>
                      </m:r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0F184111-6844-EC49-867D-5BDB7BA322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656" y="1441010"/>
                <a:ext cx="693587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>
            <a:extLst>
              <a:ext uri="{FF2B5EF4-FFF2-40B4-BE49-F238E27FC236}">
                <a16:creationId xmlns:a16="http://schemas.microsoft.com/office/drawing/2014/main" id="{7BA5DE49-365A-1641-87BB-99B2E3CD92FA}"/>
              </a:ext>
            </a:extLst>
          </p:cNvPr>
          <p:cNvSpPr/>
          <p:nvPr/>
        </p:nvSpPr>
        <p:spPr>
          <a:xfrm>
            <a:off x="5966724" y="2875865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C88F26C-DB6C-4344-B099-75C66F4E1243}"/>
              </a:ext>
            </a:extLst>
          </p:cNvPr>
          <p:cNvSpPr/>
          <p:nvPr/>
        </p:nvSpPr>
        <p:spPr>
          <a:xfrm>
            <a:off x="6179132" y="4053723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7D23627-0D59-C64B-997F-765C3AB3995E}"/>
              </a:ext>
            </a:extLst>
          </p:cNvPr>
          <p:cNvSpPr/>
          <p:nvPr/>
        </p:nvSpPr>
        <p:spPr>
          <a:xfrm>
            <a:off x="8144316" y="351770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8D6137B-9A79-3444-A9B7-847DDBB64324}"/>
              </a:ext>
            </a:extLst>
          </p:cNvPr>
          <p:cNvSpPr/>
          <p:nvPr/>
        </p:nvSpPr>
        <p:spPr>
          <a:xfrm>
            <a:off x="8144316" y="3019041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C479D6F-FF85-4F41-9367-306FF302458A}"/>
              </a:ext>
            </a:extLst>
          </p:cNvPr>
          <p:cNvCxnSpPr>
            <a:cxnSpLocks/>
            <a:stCxn id="27" idx="1"/>
            <a:endCxn id="24" idx="6"/>
          </p:cNvCxnSpPr>
          <p:nvPr/>
        </p:nvCxnSpPr>
        <p:spPr>
          <a:xfrm flipH="1" flipV="1">
            <a:off x="6148334" y="2965691"/>
            <a:ext cx="2022578" cy="79659"/>
          </a:xfrm>
          <a:prstGeom prst="line">
            <a:avLst/>
          </a:prstGeom>
          <a:ln w="44450">
            <a:solidFill>
              <a:srgbClr val="FF0000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28">
            <a:extLst>
              <a:ext uri="{FF2B5EF4-FFF2-40B4-BE49-F238E27FC236}">
                <a16:creationId xmlns:a16="http://schemas.microsoft.com/office/drawing/2014/main" id="{575488F8-D56D-D449-8B37-C816ACD52CE1}"/>
              </a:ext>
            </a:extLst>
          </p:cNvPr>
          <p:cNvSpPr/>
          <p:nvPr/>
        </p:nvSpPr>
        <p:spPr>
          <a:xfrm>
            <a:off x="5042461" y="2152183"/>
            <a:ext cx="3583598" cy="2486929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2C27F52-B0E3-B94D-977C-360B0BBD5DAF}"/>
              </a:ext>
            </a:extLst>
          </p:cNvPr>
          <p:cNvSpPr/>
          <p:nvPr/>
        </p:nvSpPr>
        <p:spPr>
          <a:xfrm>
            <a:off x="5877570" y="3549470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E6FBF95-076F-124C-9A84-0EE755F1F8E4}"/>
                  </a:ext>
                </a:extLst>
              </p:cNvPr>
              <p:cNvSpPr txBox="1"/>
              <p:nvPr/>
            </p:nvSpPr>
            <p:spPr>
              <a:xfrm>
                <a:off x="6651652" y="2451192"/>
                <a:ext cx="84029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2/3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E6FBF95-076F-124C-9A84-0EE755F1F8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1652" y="2451192"/>
                <a:ext cx="840295" cy="523220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ight Arrow 47">
            <a:extLst>
              <a:ext uri="{FF2B5EF4-FFF2-40B4-BE49-F238E27FC236}">
                <a16:creationId xmlns:a16="http://schemas.microsoft.com/office/drawing/2014/main" id="{565C172C-9711-1448-900F-AAC200DC80C8}"/>
              </a:ext>
            </a:extLst>
          </p:cNvPr>
          <p:cNvSpPr/>
          <p:nvPr/>
        </p:nvSpPr>
        <p:spPr>
          <a:xfrm>
            <a:off x="4443925" y="3163692"/>
            <a:ext cx="429272" cy="14588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F1CF29D-2713-7748-8D38-27AEA4FDF86F}"/>
              </a:ext>
            </a:extLst>
          </p:cNvPr>
          <p:cNvCxnSpPr>
            <a:cxnSpLocks/>
            <a:stCxn id="26" idx="1"/>
            <a:endCxn id="24" idx="6"/>
          </p:cNvCxnSpPr>
          <p:nvPr/>
        </p:nvCxnSpPr>
        <p:spPr>
          <a:xfrm flipH="1" flipV="1">
            <a:off x="6148334" y="2965691"/>
            <a:ext cx="2022578" cy="578325"/>
          </a:xfrm>
          <a:prstGeom prst="line">
            <a:avLst/>
          </a:prstGeom>
          <a:ln w="28575">
            <a:solidFill>
              <a:srgbClr val="FF0000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6E301D2E-4BEF-5B46-8327-D5D9DB8CC2C8}"/>
              </a:ext>
            </a:extLst>
          </p:cNvPr>
          <p:cNvSpPr/>
          <p:nvPr/>
        </p:nvSpPr>
        <p:spPr>
          <a:xfrm>
            <a:off x="2646983" y="3291765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CD1154AA-59F0-EA4C-9706-480FBCE49310}"/>
              </a:ext>
            </a:extLst>
          </p:cNvPr>
          <p:cNvSpPr/>
          <p:nvPr/>
        </p:nvSpPr>
        <p:spPr>
          <a:xfrm>
            <a:off x="1459660" y="2875865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9D5CD431-D04E-3B46-9363-A294FB0B1E98}"/>
              </a:ext>
            </a:extLst>
          </p:cNvPr>
          <p:cNvSpPr/>
          <p:nvPr/>
        </p:nvSpPr>
        <p:spPr>
          <a:xfrm>
            <a:off x="1672068" y="4053723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A0AB9F70-8C67-4840-9B9F-3E4036D7C8AC}"/>
              </a:ext>
            </a:extLst>
          </p:cNvPr>
          <p:cNvSpPr/>
          <p:nvPr/>
        </p:nvSpPr>
        <p:spPr>
          <a:xfrm>
            <a:off x="3637252" y="351770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B6D5027C-6B76-A14F-9017-D4CBA71E7EAE}"/>
              </a:ext>
            </a:extLst>
          </p:cNvPr>
          <p:cNvSpPr/>
          <p:nvPr/>
        </p:nvSpPr>
        <p:spPr>
          <a:xfrm>
            <a:off x="3637252" y="3019041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EEDD247-0C1C-4443-A43D-D82A481D0BE4}"/>
              </a:ext>
            </a:extLst>
          </p:cNvPr>
          <p:cNvCxnSpPr>
            <a:cxnSpLocks/>
            <a:stCxn id="54" idx="1"/>
            <a:endCxn id="57" idx="5"/>
          </p:cNvCxnSpPr>
          <p:nvPr/>
        </p:nvCxnSpPr>
        <p:spPr>
          <a:xfrm flipH="1" flipV="1">
            <a:off x="1614674" y="3029207"/>
            <a:ext cx="1058905" cy="288867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reeform 61">
            <a:extLst>
              <a:ext uri="{FF2B5EF4-FFF2-40B4-BE49-F238E27FC236}">
                <a16:creationId xmlns:a16="http://schemas.microsoft.com/office/drawing/2014/main" id="{5B153F0D-5252-B549-B959-AB9BB927995D}"/>
              </a:ext>
            </a:extLst>
          </p:cNvPr>
          <p:cNvSpPr/>
          <p:nvPr/>
        </p:nvSpPr>
        <p:spPr>
          <a:xfrm>
            <a:off x="535397" y="2152183"/>
            <a:ext cx="3583598" cy="2486929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8D72CD6-85B2-B745-B7B5-9401E04EF863}"/>
                  </a:ext>
                </a:extLst>
              </p:cNvPr>
              <p:cNvSpPr txBox="1"/>
              <p:nvPr/>
            </p:nvSpPr>
            <p:spPr>
              <a:xfrm>
                <a:off x="2621036" y="2898328"/>
                <a:ext cx="233504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𝑣</m:t>
                      </m:r>
                    </m:oMath>
                  </m:oMathPara>
                </a14:m>
                <a:endParaRPr lang="en-US" sz="1900" dirty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8D72CD6-85B2-B745-B7B5-9401E04EF8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036" y="2898328"/>
                <a:ext cx="233504" cy="384721"/>
              </a:xfrm>
              <a:prstGeom prst="rect">
                <a:avLst/>
              </a:prstGeom>
              <a:blipFill>
                <a:blip r:embed="rId5"/>
                <a:stretch>
                  <a:fillRect r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Oval 63">
            <a:extLst>
              <a:ext uri="{FF2B5EF4-FFF2-40B4-BE49-F238E27FC236}">
                <a16:creationId xmlns:a16="http://schemas.microsoft.com/office/drawing/2014/main" id="{8FF8A057-EF6C-A442-98ED-DDF195F148AE}"/>
              </a:ext>
            </a:extLst>
          </p:cNvPr>
          <p:cNvSpPr/>
          <p:nvPr/>
        </p:nvSpPr>
        <p:spPr>
          <a:xfrm>
            <a:off x="1370506" y="3549470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33A45986-74C1-C247-BFA8-FB391159424C}"/>
              </a:ext>
            </a:extLst>
          </p:cNvPr>
          <p:cNvCxnSpPr>
            <a:cxnSpLocks/>
            <a:stCxn id="54" idx="2"/>
            <a:endCxn id="64" idx="6"/>
          </p:cNvCxnSpPr>
          <p:nvPr/>
        </p:nvCxnSpPr>
        <p:spPr>
          <a:xfrm flipH="1">
            <a:off x="1552116" y="3381591"/>
            <a:ext cx="1094867" cy="257705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2784131-C1CC-A04E-918B-E49C49383A34}"/>
              </a:ext>
            </a:extLst>
          </p:cNvPr>
          <p:cNvCxnSpPr>
            <a:cxnSpLocks/>
            <a:stCxn id="54" idx="3"/>
            <a:endCxn id="58" idx="7"/>
          </p:cNvCxnSpPr>
          <p:nvPr/>
        </p:nvCxnSpPr>
        <p:spPr>
          <a:xfrm flipH="1">
            <a:off x="1827082" y="3445107"/>
            <a:ext cx="846497" cy="634925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0598E50D-84A6-E745-B10D-26B730064882}"/>
              </a:ext>
            </a:extLst>
          </p:cNvPr>
          <p:cNvCxnSpPr>
            <a:cxnSpLocks/>
            <a:stCxn id="60" idx="2"/>
            <a:endCxn id="54" idx="7"/>
          </p:cNvCxnSpPr>
          <p:nvPr/>
        </p:nvCxnSpPr>
        <p:spPr>
          <a:xfrm flipH="1">
            <a:off x="2801997" y="3108867"/>
            <a:ext cx="835255" cy="209207"/>
          </a:xfrm>
          <a:prstGeom prst="line">
            <a:avLst/>
          </a:prstGeom>
          <a:ln w="4762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F4CCCCD-CFCA-484C-B1B7-6E45FA3F8EF9}"/>
              </a:ext>
            </a:extLst>
          </p:cNvPr>
          <p:cNvCxnSpPr>
            <a:cxnSpLocks/>
            <a:stCxn id="59" idx="1"/>
            <a:endCxn id="54" idx="5"/>
          </p:cNvCxnSpPr>
          <p:nvPr/>
        </p:nvCxnSpPr>
        <p:spPr>
          <a:xfrm flipH="1" flipV="1">
            <a:off x="2801997" y="3445107"/>
            <a:ext cx="861851" cy="98909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CB0DC088-345C-B149-AC29-513A5E1CD226}"/>
                  </a:ext>
                </a:extLst>
              </p:cNvPr>
              <p:cNvSpPr txBox="1"/>
              <p:nvPr/>
            </p:nvSpPr>
            <p:spPr>
              <a:xfrm>
                <a:off x="1879883" y="2735177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CB0DC088-345C-B149-AC29-513A5E1CD2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883" y="2735177"/>
                <a:ext cx="46827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443EECA5-B645-C94F-8FB9-08E437FA4602}"/>
                  </a:ext>
                </a:extLst>
              </p:cNvPr>
              <p:cNvSpPr txBox="1"/>
              <p:nvPr/>
            </p:nvSpPr>
            <p:spPr>
              <a:xfrm>
                <a:off x="1687813" y="3109673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443EECA5-B645-C94F-8FB9-08E437FA46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813" y="3109673"/>
                <a:ext cx="46827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950093C2-8924-4946-8A2C-A05EEA10A91E}"/>
                  </a:ext>
                </a:extLst>
              </p:cNvPr>
              <p:cNvSpPr txBox="1"/>
              <p:nvPr/>
            </p:nvSpPr>
            <p:spPr>
              <a:xfrm>
                <a:off x="2946689" y="2749806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950093C2-8924-4946-8A2C-A05EEA10A9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6689" y="2749806"/>
                <a:ext cx="46827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FE171DEE-F372-6D4B-B6B2-811676157672}"/>
                  </a:ext>
                </a:extLst>
              </p:cNvPr>
              <p:cNvSpPr txBox="1"/>
              <p:nvPr/>
            </p:nvSpPr>
            <p:spPr>
              <a:xfrm>
                <a:off x="2035383" y="3697358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FE171DEE-F372-6D4B-B6B2-8116761576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383" y="3697358"/>
                <a:ext cx="468270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E346BA03-60AA-BD44-B802-A6134C586A84}"/>
                  </a:ext>
                </a:extLst>
              </p:cNvPr>
              <p:cNvSpPr txBox="1"/>
              <p:nvPr/>
            </p:nvSpPr>
            <p:spPr>
              <a:xfrm>
                <a:off x="2957011" y="3439236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E346BA03-60AA-BD44-B802-A6134C586A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011" y="3439236"/>
                <a:ext cx="468270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669CF363-BDB1-BD4B-A6A6-E3ECD79DEEF7}"/>
                  </a:ext>
                </a:extLst>
              </p:cNvPr>
              <p:cNvSpPr txBox="1"/>
              <p:nvPr/>
            </p:nvSpPr>
            <p:spPr>
              <a:xfrm>
                <a:off x="6597766" y="3193014"/>
                <a:ext cx="792204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1/3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669CF363-BDB1-BD4B-A6A6-E3ECD79DEE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7766" y="3193014"/>
                <a:ext cx="792204" cy="492443"/>
              </a:xfrm>
              <a:prstGeom prst="rect">
                <a:avLst/>
              </a:prstGeom>
              <a:blipFill>
                <a:blip r:embed="rId11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526025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ontent Placeholder 2"/>
          <p:cNvSpPr>
            <a:spLocks noGrp="1"/>
          </p:cNvSpPr>
          <p:nvPr>
            <p:ph idx="1"/>
          </p:nvPr>
        </p:nvSpPr>
        <p:spPr>
          <a:xfrm>
            <a:off x="628650" y="1315660"/>
            <a:ext cx="7886700" cy="5405816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0793"/>
            <a:ext cx="8381126" cy="1325563"/>
          </a:xfrm>
        </p:spPr>
        <p:txBody>
          <a:bodyPr/>
          <a:lstStyle/>
          <a:p>
            <a:r>
              <a:rPr lang="en-US" dirty="0"/>
              <a:t>Gaussian Elimination on Eulerian Laplacians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0F184111-6844-EC49-867D-5BDB7BA32238}"/>
                  </a:ext>
                </a:extLst>
              </p:cNvPr>
              <p:cNvSpPr/>
              <p:nvPr/>
            </p:nvSpPr>
            <p:spPr>
              <a:xfrm>
                <a:off x="1081656" y="1441010"/>
                <a:ext cx="69358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𝑳</m:t>
                      </m:r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0F184111-6844-EC49-867D-5BDB7BA322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656" y="1441010"/>
                <a:ext cx="693587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>
            <a:extLst>
              <a:ext uri="{FF2B5EF4-FFF2-40B4-BE49-F238E27FC236}">
                <a16:creationId xmlns:a16="http://schemas.microsoft.com/office/drawing/2014/main" id="{7BA5DE49-365A-1641-87BB-99B2E3CD92FA}"/>
              </a:ext>
            </a:extLst>
          </p:cNvPr>
          <p:cNvSpPr/>
          <p:nvPr/>
        </p:nvSpPr>
        <p:spPr>
          <a:xfrm>
            <a:off x="5966724" y="2875865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C88F26C-DB6C-4344-B099-75C66F4E1243}"/>
              </a:ext>
            </a:extLst>
          </p:cNvPr>
          <p:cNvSpPr/>
          <p:nvPr/>
        </p:nvSpPr>
        <p:spPr>
          <a:xfrm>
            <a:off x="6179132" y="4053723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7D23627-0D59-C64B-997F-765C3AB3995E}"/>
              </a:ext>
            </a:extLst>
          </p:cNvPr>
          <p:cNvSpPr/>
          <p:nvPr/>
        </p:nvSpPr>
        <p:spPr>
          <a:xfrm>
            <a:off x="8144316" y="351770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8D6137B-9A79-3444-A9B7-847DDBB64324}"/>
              </a:ext>
            </a:extLst>
          </p:cNvPr>
          <p:cNvSpPr/>
          <p:nvPr/>
        </p:nvSpPr>
        <p:spPr>
          <a:xfrm>
            <a:off x="8144316" y="3019041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C479D6F-FF85-4F41-9367-306FF302458A}"/>
              </a:ext>
            </a:extLst>
          </p:cNvPr>
          <p:cNvCxnSpPr>
            <a:cxnSpLocks/>
            <a:stCxn id="27" idx="1"/>
            <a:endCxn id="24" idx="6"/>
          </p:cNvCxnSpPr>
          <p:nvPr/>
        </p:nvCxnSpPr>
        <p:spPr>
          <a:xfrm flipH="1" flipV="1">
            <a:off x="6148334" y="2965691"/>
            <a:ext cx="2022578" cy="79659"/>
          </a:xfrm>
          <a:prstGeom prst="line">
            <a:avLst/>
          </a:prstGeom>
          <a:ln w="44450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28">
            <a:extLst>
              <a:ext uri="{FF2B5EF4-FFF2-40B4-BE49-F238E27FC236}">
                <a16:creationId xmlns:a16="http://schemas.microsoft.com/office/drawing/2014/main" id="{575488F8-D56D-D449-8B37-C816ACD52CE1}"/>
              </a:ext>
            </a:extLst>
          </p:cNvPr>
          <p:cNvSpPr/>
          <p:nvPr/>
        </p:nvSpPr>
        <p:spPr>
          <a:xfrm>
            <a:off x="5042461" y="2152183"/>
            <a:ext cx="3583598" cy="2486929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2C27F52-B0E3-B94D-977C-360B0BBD5DAF}"/>
              </a:ext>
            </a:extLst>
          </p:cNvPr>
          <p:cNvSpPr/>
          <p:nvPr/>
        </p:nvSpPr>
        <p:spPr>
          <a:xfrm>
            <a:off x="5877570" y="3549470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E6FBF95-076F-124C-9A84-0EE755F1F8E4}"/>
                  </a:ext>
                </a:extLst>
              </p:cNvPr>
              <p:cNvSpPr txBox="1"/>
              <p:nvPr/>
            </p:nvSpPr>
            <p:spPr>
              <a:xfrm>
                <a:off x="6651652" y="2451192"/>
                <a:ext cx="84029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2/3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E6FBF95-076F-124C-9A84-0EE755F1F8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1652" y="2451192"/>
                <a:ext cx="840295" cy="523220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ight Arrow 47">
            <a:extLst>
              <a:ext uri="{FF2B5EF4-FFF2-40B4-BE49-F238E27FC236}">
                <a16:creationId xmlns:a16="http://schemas.microsoft.com/office/drawing/2014/main" id="{565C172C-9711-1448-900F-AAC200DC80C8}"/>
              </a:ext>
            </a:extLst>
          </p:cNvPr>
          <p:cNvSpPr/>
          <p:nvPr/>
        </p:nvSpPr>
        <p:spPr>
          <a:xfrm>
            <a:off x="4443925" y="3163692"/>
            <a:ext cx="429272" cy="14588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F1CF29D-2713-7748-8D38-27AEA4FDF86F}"/>
              </a:ext>
            </a:extLst>
          </p:cNvPr>
          <p:cNvCxnSpPr>
            <a:cxnSpLocks/>
            <a:stCxn id="26" idx="1"/>
            <a:endCxn id="24" idx="6"/>
          </p:cNvCxnSpPr>
          <p:nvPr/>
        </p:nvCxnSpPr>
        <p:spPr>
          <a:xfrm flipH="1" flipV="1">
            <a:off x="6148334" y="2965691"/>
            <a:ext cx="2022578" cy="578325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6E301D2E-4BEF-5B46-8327-D5D9DB8CC2C8}"/>
              </a:ext>
            </a:extLst>
          </p:cNvPr>
          <p:cNvSpPr/>
          <p:nvPr/>
        </p:nvSpPr>
        <p:spPr>
          <a:xfrm>
            <a:off x="2646983" y="3291765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CD1154AA-59F0-EA4C-9706-480FBCE49310}"/>
              </a:ext>
            </a:extLst>
          </p:cNvPr>
          <p:cNvSpPr/>
          <p:nvPr/>
        </p:nvSpPr>
        <p:spPr>
          <a:xfrm>
            <a:off x="1459660" y="2875865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9D5CD431-D04E-3B46-9363-A294FB0B1E98}"/>
              </a:ext>
            </a:extLst>
          </p:cNvPr>
          <p:cNvSpPr/>
          <p:nvPr/>
        </p:nvSpPr>
        <p:spPr>
          <a:xfrm>
            <a:off x="1672068" y="4053723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A0AB9F70-8C67-4840-9B9F-3E4036D7C8AC}"/>
              </a:ext>
            </a:extLst>
          </p:cNvPr>
          <p:cNvSpPr/>
          <p:nvPr/>
        </p:nvSpPr>
        <p:spPr>
          <a:xfrm>
            <a:off x="3637252" y="351770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B6D5027C-6B76-A14F-9017-D4CBA71E7EAE}"/>
              </a:ext>
            </a:extLst>
          </p:cNvPr>
          <p:cNvSpPr/>
          <p:nvPr/>
        </p:nvSpPr>
        <p:spPr>
          <a:xfrm>
            <a:off x="3637252" y="3019041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EEDD247-0C1C-4443-A43D-D82A481D0BE4}"/>
              </a:ext>
            </a:extLst>
          </p:cNvPr>
          <p:cNvCxnSpPr>
            <a:cxnSpLocks/>
            <a:stCxn id="54" idx="1"/>
            <a:endCxn id="57" idx="5"/>
          </p:cNvCxnSpPr>
          <p:nvPr/>
        </p:nvCxnSpPr>
        <p:spPr>
          <a:xfrm flipH="1" flipV="1">
            <a:off x="1614674" y="3029207"/>
            <a:ext cx="1058905" cy="288867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reeform 61">
            <a:extLst>
              <a:ext uri="{FF2B5EF4-FFF2-40B4-BE49-F238E27FC236}">
                <a16:creationId xmlns:a16="http://schemas.microsoft.com/office/drawing/2014/main" id="{5B153F0D-5252-B549-B959-AB9BB927995D}"/>
              </a:ext>
            </a:extLst>
          </p:cNvPr>
          <p:cNvSpPr/>
          <p:nvPr/>
        </p:nvSpPr>
        <p:spPr>
          <a:xfrm>
            <a:off x="535397" y="2152183"/>
            <a:ext cx="3583598" cy="2486929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8D72CD6-85B2-B745-B7B5-9401E04EF863}"/>
                  </a:ext>
                </a:extLst>
              </p:cNvPr>
              <p:cNvSpPr txBox="1"/>
              <p:nvPr/>
            </p:nvSpPr>
            <p:spPr>
              <a:xfrm>
                <a:off x="2621036" y="2898328"/>
                <a:ext cx="233504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𝑣</m:t>
                      </m:r>
                    </m:oMath>
                  </m:oMathPara>
                </a14:m>
                <a:endParaRPr lang="en-US" sz="1900" dirty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8D72CD6-85B2-B745-B7B5-9401E04EF8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036" y="2898328"/>
                <a:ext cx="233504" cy="384721"/>
              </a:xfrm>
              <a:prstGeom prst="rect">
                <a:avLst/>
              </a:prstGeom>
              <a:blipFill>
                <a:blip r:embed="rId5"/>
                <a:stretch>
                  <a:fillRect r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Oval 63">
            <a:extLst>
              <a:ext uri="{FF2B5EF4-FFF2-40B4-BE49-F238E27FC236}">
                <a16:creationId xmlns:a16="http://schemas.microsoft.com/office/drawing/2014/main" id="{8FF8A057-EF6C-A442-98ED-DDF195F148AE}"/>
              </a:ext>
            </a:extLst>
          </p:cNvPr>
          <p:cNvSpPr/>
          <p:nvPr/>
        </p:nvSpPr>
        <p:spPr>
          <a:xfrm>
            <a:off x="1370506" y="3549470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33A45986-74C1-C247-BFA8-FB391159424C}"/>
              </a:ext>
            </a:extLst>
          </p:cNvPr>
          <p:cNvCxnSpPr>
            <a:cxnSpLocks/>
            <a:stCxn id="54" idx="2"/>
            <a:endCxn id="64" idx="6"/>
          </p:cNvCxnSpPr>
          <p:nvPr/>
        </p:nvCxnSpPr>
        <p:spPr>
          <a:xfrm flipH="1">
            <a:off x="1552116" y="3381591"/>
            <a:ext cx="1094867" cy="257705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2784131-C1CC-A04E-918B-E49C49383A34}"/>
              </a:ext>
            </a:extLst>
          </p:cNvPr>
          <p:cNvCxnSpPr>
            <a:cxnSpLocks/>
            <a:stCxn id="54" idx="3"/>
            <a:endCxn id="58" idx="7"/>
          </p:cNvCxnSpPr>
          <p:nvPr/>
        </p:nvCxnSpPr>
        <p:spPr>
          <a:xfrm flipH="1">
            <a:off x="1827082" y="3445107"/>
            <a:ext cx="846497" cy="634925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0598E50D-84A6-E745-B10D-26B730064882}"/>
              </a:ext>
            </a:extLst>
          </p:cNvPr>
          <p:cNvCxnSpPr>
            <a:cxnSpLocks/>
            <a:stCxn id="60" idx="2"/>
            <a:endCxn id="54" idx="7"/>
          </p:cNvCxnSpPr>
          <p:nvPr/>
        </p:nvCxnSpPr>
        <p:spPr>
          <a:xfrm flipH="1">
            <a:off x="2801997" y="3108867"/>
            <a:ext cx="835255" cy="209207"/>
          </a:xfrm>
          <a:prstGeom prst="line">
            <a:avLst/>
          </a:prstGeom>
          <a:ln w="4762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F4CCCCD-CFCA-484C-B1B7-6E45FA3F8EF9}"/>
              </a:ext>
            </a:extLst>
          </p:cNvPr>
          <p:cNvCxnSpPr>
            <a:cxnSpLocks/>
            <a:stCxn id="59" idx="1"/>
            <a:endCxn id="54" idx="5"/>
          </p:cNvCxnSpPr>
          <p:nvPr/>
        </p:nvCxnSpPr>
        <p:spPr>
          <a:xfrm flipH="1" flipV="1">
            <a:off x="2801997" y="3445107"/>
            <a:ext cx="861851" cy="98909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CB0DC088-345C-B149-AC29-513A5E1CD226}"/>
                  </a:ext>
                </a:extLst>
              </p:cNvPr>
              <p:cNvSpPr txBox="1"/>
              <p:nvPr/>
            </p:nvSpPr>
            <p:spPr>
              <a:xfrm>
                <a:off x="1879883" y="2735177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CB0DC088-345C-B149-AC29-513A5E1CD2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883" y="2735177"/>
                <a:ext cx="46827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443EECA5-B645-C94F-8FB9-08E437FA4602}"/>
                  </a:ext>
                </a:extLst>
              </p:cNvPr>
              <p:cNvSpPr txBox="1"/>
              <p:nvPr/>
            </p:nvSpPr>
            <p:spPr>
              <a:xfrm>
                <a:off x="1687813" y="3109673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443EECA5-B645-C94F-8FB9-08E437FA46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813" y="3109673"/>
                <a:ext cx="46827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950093C2-8924-4946-8A2C-A05EEA10A91E}"/>
                  </a:ext>
                </a:extLst>
              </p:cNvPr>
              <p:cNvSpPr txBox="1"/>
              <p:nvPr/>
            </p:nvSpPr>
            <p:spPr>
              <a:xfrm>
                <a:off x="2946689" y="2749806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950093C2-8924-4946-8A2C-A05EEA10A9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6689" y="2749806"/>
                <a:ext cx="46827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FE171DEE-F372-6D4B-B6B2-811676157672}"/>
                  </a:ext>
                </a:extLst>
              </p:cNvPr>
              <p:cNvSpPr txBox="1"/>
              <p:nvPr/>
            </p:nvSpPr>
            <p:spPr>
              <a:xfrm>
                <a:off x="2035383" y="3697358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FE171DEE-F372-6D4B-B6B2-8116761576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383" y="3697358"/>
                <a:ext cx="468270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E346BA03-60AA-BD44-B802-A6134C586A84}"/>
                  </a:ext>
                </a:extLst>
              </p:cNvPr>
              <p:cNvSpPr txBox="1"/>
              <p:nvPr/>
            </p:nvSpPr>
            <p:spPr>
              <a:xfrm>
                <a:off x="2957011" y="3439236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E346BA03-60AA-BD44-B802-A6134C586A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011" y="3439236"/>
                <a:ext cx="468270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669CF363-BDB1-BD4B-A6A6-E3ECD79DEEF7}"/>
                  </a:ext>
                </a:extLst>
              </p:cNvPr>
              <p:cNvSpPr txBox="1"/>
              <p:nvPr/>
            </p:nvSpPr>
            <p:spPr>
              <a:xfrm>
                <a:off x="6597766" y="3193014"/>
                <a:ext cx="792204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1/3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669CF363-BDB1-BD4B-A6A6-E3ECD79DEE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7766" y="3193014"/>
                <a:ext cx="792204" cy="492443"/>
              </a:xfrm>
              <a:prstGeom prst="rect">
                <a:avLst/>
              </a:prstGeom>
              <a:blipFill>
                <a:blip r:embed="rId11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952756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ontent Placeholder 2"/>
          <p:cNvSpPr>
            <a:spLocks noGrp="1"/>
          </p:cNvSpPr>
          <p:nvPr>
            <p:ph idx="1"/>
          </p:nvPr>
        </p:nvSpPr>
        <p:spPr>
          <a:xfrm>
            <a:off x="628650" y="1315660"/>
            <a:ext cx="7886700" cy="5405816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0793"/>
            <a:ext cx="8381126" cy="1325563"/>
          </a:xfrm>
        </p:spPr>
        <p:txBody>
          <a:bodyPr/>
          <a:lstStyle/>
          <a:p>
            <a:r>
              <a:rPr lang="en-US" dirty="0"/>
              <a:t>Gaussian Elimination on Eulerian Laplacians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0F184111-6844-EC49-867D-5BDB7BA32238}"/>
                  </a:ext>
                </a:extLst>
              </p:cNvPr>
              <p:cNvSpPr/>
              <p:nvPr/>
            </p:nvSpPr>
            <p:spPr>
              <a:xfrm>
                <a:off x="1081656" y="1441010"/>
                <a:ext cx="69358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𝑳</m:t>
                      </m:r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0F184111-6844-EC49-867D-5BDB7BA322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656" y="1441010"/>
                <a:ext cx="693587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>
            <a:extLst>
              <a:ext uri="{FF2B5EF4-FFF2-40B4-BE49-F238E27FC236}">
                <a16:creationId xmlns:a16="http://schemas.microsoft.com/office/drawing/2014/main" id="{7BA5DE49-365A-1641-87BB-99B2E3CD92FA}"/>
              </a:ext>
            </a:extLst>
          </p:cNvPr>
          <p:cNvSpPr/>
          <p:nvPr/>
        </p:nvSpPr>
        <p:spPr>
          <a:xfrm>
            <a:off x="5966724" y="2875865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C88F26C-DB6C-4344-B099-75C66F4E1243}"/>
              </a:ext>
            </a:extLst>
          </p:cNvPr>
          <p:cNvSpPr/>
          <p:nvPr/>
        </p:nvSpPr>
        <p:spPr>
          <a:xfrm>
            <a:off x="6179132" y="4053723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7D23627-0D59-C64B-997F-765C3AB3995E}"/>
              </a:ext>
            </a:extLst>
          </p:cNvPr>
          <p:cNvSpPr/>
          <p:nvPr/>
        </p:nvSpPr>
        <p:spPr>
          <a:xfrm>
            <a:off x="8144316" y="351770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8D6137B-9A79-3444-A9B7-847DDBB64324}"/>
              </a:ext>
            </a:extLst>
          </p:cNvPr>
          <p:cNvSpPr/>
          <p:nvPr/>
        </p:nvSpPr>
        <p:spPr>
          <a:xfrm>
            <a:off x="8144316" y="3019041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C479D6F-FF85-4F41-9367-306FF302458A}"/>
              </a:ext>
            </a:extLst>
          </p:cNvPr>
          <p:cNvCxnSpPr>
            <a:cxnSpLocks/>
            <a:stCxn id="27" idx="1"/>
            <a:endCxn id="24" idx="6"/>
          </p:cNvCxnSpPr>
          <p:nvPr/>
        </p:nvCxnSpPr>
        <p:spPr>
          <a:xfrm flipH="1" flipV="1">
            <a:off x="6148334" y="2965691"/>
            <a:ext cx="2022578" cy="79659"/>
          </a:xfrm>
          <a:prstGeom prst="line">
            <a:avLst/>
          </a:prstGeom>
          <a:ln w="44450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28">
            <a:extLst>
              <a:ext uri="{FF2B5EF4-FFF2-40B4-BE49-F238E27FC236}">
                <a16:creationId xmlns:a16="http://schemas.microsoft.com/office/drawing/2014/main" id="{575488F8-D56D-D449-8B37-C816ACD52CE1}"/>
              </a:ext>
            </a:extLst>
          </p:cNvPr>
          <p:cNvSpPr/>
          <p:nvPr/>
        </p:nvSpPr>
        <p:spPr>
          <a:xfrm>
            <a:off x="5042461" y="2152183"/>
            <a:ext cx="3583598" cy="2486929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2C27F52-B0E3-B94D-977C-360B0BBD5DAF}"/>
              </a:ext>
            </a:extLst>
          </p:cNvPr>
          <p:cNvSpPr/>
          <p:nvPr/>
        </p:nvSpPr>
        <p:spPr>
          <a:xfrm>
            <a:off x="5877570" y="3549470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8" name="Right Arrow 47">
            <a:extLst>
              <a:ext uri="{FF2B5EF4-FFF2-40B4-BE49-F238E27FC236}">
                <a16:creationId xmlns:a16="http://schemas.microsoft.com/office/drawing/2014/main" id="{565C172C-9711-1448-900F-AAC200DC80C8}"/>
              </a:ext>
            </a:extLst>
          </p:cNvPr>
          <p:cNvSpPr/>
          <p:nvPr/>
        </p:nvSpPr>
        <p:spPr>
          <a:xfrm>
            <a:off x="4443925" y="3163692"/>
            <a:ext cx="429272" cy="14588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F1CF29D-2713-7748-8D38-27AEA4FDF86F}"/>
              </a:ext>
            </a:extLst>
          </p:cNvPr>
          <p:cNvCxnSpPr>
            <a:cxnSpLocks/>
            <a:stCxn id="26" idx="1"/>
            <a:endCxn id="24" idx="6"/>
          </p:cNvCxnSpPr>
          <p:nvPr/>
        </p:nvCxnSpPr>
        <p:spPr>
          <a:xfrm flipH="1" flipV="1">
            <a:off x="6148334" y="2965691"/>
            <a:ext cx="2022578" cy="578325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6E301D2E-4BEF-5B46-8327-D5D9DB8CC2C8}"/>
              </a:ext>
            </a:extLst>
          </p:cNvPr>
          <p:cNvSpPr/>
          <p:nvPr/>
        </p:nvSpPr>
        <p:spPr>
          <a:xfrm>
            <a:off x="2646983" y="3291765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CD1154AA-59F0-EA4C-9706-480FBCE49310}"/>
              </a:ext>
            </a:extLst>
          </p:cNvPr>
          <p:cNvSpPr/>
          <p:nvPr/>
        </p:nvSpPr>
        <p:spPr>
          <a:xfrm>
            <a:off x="1459660" y="2875865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9D5CD431-D04E-3B46-9363-A294FB0B1E98}"/>
              </a:ext>
            </a:extLst>
          </p:cNvPr>
          <p:cNvSpPr/>
          <p:nvPr/>
        </p:nvSpPr>
        <p:spPr>
          <a:xfrm>
            <a:off x="1672068" y="4053723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A0AB9F70-8C67-4840-9B9F-3E4036D7C8AC}"/>
              </a:ext>
            </a:extLst>
          </p:cNvPr>
          <p:cNvSpPr/>
          <p:nvPr/>
        </p:nvSpPr>
        <p:spPr>
          <a:xfrm>
            <a:off x="3637252" y="351770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B6D5027C-6B76-A14F-9017-D4CBA71E7EAE}"/>
              </a:ext>
            </a:extLst>
          </p:cNvPr>
          <p:cNvSpPr/>
          <p:nvPr/>
        </p:nvSpPr>
        <p:spPr>
          <a:xfrm>
            <a:off x="3637252" y="3019041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EEDD247-0C1C-4443-A43D-D82A481D0BE4}"/>
              </a:ext>
            </a:extLst>
          </p:cNvPr>
          <p:cNvCxnSpPr>
            <a:cxnSpLocks/>
            <a:stCxn id="54" idx="1"/>
            <a:endCxn id="57" idx="5"/>
          </p:cNvCxnSpPr>
          <p:nvPr/>
        </p:nvCxnSpPr>
        <p:spPr>
          <a:xfrm flipH="1" flipV="1">
            <a:off x="1614674" y="3029207"/>
            <a:ext cx="1058905" cy="288867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reeform 61">
            <a:extLst>
              <a:ext uri="{FF2B5EF4-FFF2-40B4-BE49-F238E27FC236}">
                <a16:creationId xmlns:a16="http://schemas.microsoft.com/office/drawing/2014/main" id="{5B153F0D-5252-B549-B959-AB9BB927995D}"/>
              </a:ext>
            </a:extLst>
          </p:cNvPr>
          <p:cNvSpPr/>
          <p:nvPr/>
        </p:nvSpPr>
        <p:spPr>
          <a:xfrm>
            <a:off x="535397" y="2152183"/>
            <a:ext cx="3583598" cy="2486929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8D72CD6-85B2-B745-B7B5-9401E04EF863}"/>
                  </a:ext>
                </a:extLst>
              </p:cNvPr>
              <p:cNvSpPr txBox="1"/>
              <p:nvPr/>
            </p:nvSpPr>
            <p:spPr>
              <a:xfrm>
                <a:off x="2621036" y="2898328"/>
                <a:ext cx="233504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𝑣</m:t>
                      </m:r>
                    </m:oMath>
                  </m:oMathPara>
                </a14:m>
                <a:endParaRPr lang="en-US" sz="1900" dirty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8D72CD6-85B2-B745-B7B5-9401E04EF8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036" y="2898328"/>
                <a:ext cx="233504" cy="384721"/>
              </a:xfrm>
              <a:prstGeom prst="rect">
                <a:avLst/>
              </a:prstGeom>
              <a:blipFill>
                <a:blip r:embed="rId4"/>
                <a:stretch>
                  <a:fillRect r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Oval 63">
            <a:extLst>
              <a:ext uri="{FF2B5EF4-FFF2-40B4-BE49-F238E27FC236}">
                <a16:creationId xmlns:a16="http://schemas.microsoft.com/office/drawing/2014/main" id="{8FF8A057-EF6C-A442-98ED-DDF195F148AE}"/>
              </a:ext>
            </a:extLst>
          </p:cNvPr>
          <p:cNvSpPr/>
          <p:nvPr/>
        </p:nvSpPr>
        <p:spPr>
          <a:xfrm>
            <a:off x="1370506" y="3549470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33A45986-74C1-C247-BFA8-FB391159424C}"/>
              </a:ext>
            </a:extLst>
          </p:cNvPr>
          <p:cNvCxnSpPr>
            <a:cxnSpLocks/>
            <a:stCxn id="54" idx="2"/>
            <a:endCxn id="64" idx="6"/>
          </p:cNvCxnSpPr>
          <p:nvPr/>
        </p:nvCxnSpPr>
        <p:spPr>
          <a:xfrm flipH="1">
            <a:off x="1552116" y="3381591"/>
            <a:ext cx="1094867" cy="257705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2784131-C1CC-A04E-918B-E49C49383A34}"/>
              </a:ext>
            </a:extLst>
          </p:cNvPr>
          <p:cNvCxnSpPr>
            <a:cxnSpLocks/>
            <a:stCxn id="54" idx="3"/>
            <a:endCxn id="58" idx="7"/>
          </p:cNvCxnSpPr>
          <p:nvPr/>
        </p:nvCxnSpPr>
        <p:spPr>
          <a:xfrm flipH="1">
            <a:off x="1827082" y="3445107"/>
            <a:ext cx="846497" cy="634925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0598E50D-84A6-E745-B10D-26B730064882}"/>
              </a:ext>
            </a:extLst>
          </p:cNvPr>
          <p:cNvCxnSpPr>
            <a:cxnSpLocks/>
            <a:stCxn id="60" idx="2"/>
            <a:endCxn id="54" idx="7"/>
          </p:cNvCxnSpPr>
          <p:nvPr/>
        </p:nvCxnSpPr>
        <p:spPr>
          <a:xfrm flipH="1">
            <a:off x="2801997" y="3108867"/>
            <a:ext cx="835255" cy="209207"/>
          </a:xfrm>
          <a:prstGeom prst="line">
            <a:avLst/>
          </a:prstGeom>
          <a:ln w="4762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F4CCCCD-CFCA-484C-B1B7-6E45FA3F8EF9}"/>
              </a:ext>
            </a:extLst>
          </p:cNvPr>
          <p:cNvCxnSpPr>
            <a:cxnSpLocks/>
            <a:stCxn id="59" idx="1"/>
            <a:endCxn id="54" idx="5"/>
          </p:cNvCxnSpPr>
          <p:nvPr/>
        </p:nvCxnSpPr>
        <p:spPr>
          <a:xfrm flipH="1" flipV="1">
            <a:off x="2801997" y="3445107"/>
            <a:ext cx="861851" cy="98909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CB0DC088-345C-B149-AC29-513A5E1CD226}"/>
                  </a:ext>
                </a:extLst>
              </p:cNvPr>
              <p:cNvSpPr txBox="1"/>
              <p:nvPr/>
            </p:nvSpPr>
            <p:spPr>
              <a:xfrm>
                <a:off x="1879883" y="2735177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CB0DC088-345C-B149-AC29-513A5E1CD2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883" y="2735177"/>
                <a:ext cx="46827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443EECA5-B645-C94F-8FB9-08E437FA4602}"/>
                  </a:ext>
                </a:extLst>
              </p:cNvPr>
              <p:cNvSpPr txBox="1"/>
              <p:nvPr/>
            </p:nvSpPr>
            <p:spPr>
              <a:xfrm>
                <a:off x="1687813" y="3109673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443EECA5-B645-C94F-8FB9-08E437FA46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813" y="3109673"/>
                <a:ext cx="46827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950093C2-8924-4946-8A2C-A05EEA10A91E}"/>
                  </a:ext>
                </a:extLst>
              </p:cNvPr>
              <p:cNvSpPr txBox="1"/>
              <p:nvPr/>
            </p:nvSpPr>
            <p:spPr>
              <a:xfrm>
                <a:off x="2946689" y="2749806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950093C2-8924-4946-8A2C-A05EEA10A9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6689" y="2749806"/>
                <a:ext cx="46827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FE171DEE-F372-6D4B-B6B2-811676157672}"/>
                  </a:ext>
                </a:extLst>
              </p:cNvPr>
              <p:cNvSpPr txBox="1"/>
              <p:nvPr/>
            </p:nvSpPr>
            <p:spPr>
              <a:xfrm>
                <a:off x="2035383" y="3697358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FE171DEE-F372-6D4B-B6B2-8116761576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383" y="3697358"/>
                <a:ext cx="46827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E346BA03-60AA-BD44-B802-A6134C586A84}"/>
                  </a:ext>
                </a:extLst>
              </p:cNvPr>
              <p:cNvSpPr txBox="1"/>
              <p:nvPr/>
            </p:nvSpPr>
            <p:spPr>
              <a:xfrm>
                <a:off x="2957011" y="3439236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E346BA03-60AA-BD44-B802-A6134C586A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011" y="3439236"/>
                <a:ext cx="468270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796D836-D837-1840-B3C7-95D258556493}"/>
              </a:ext>
            </a:extLst>
          </p:cNvPr>
          <p:cNvCxnSpPr>
            <a:cxnSpLocks/>
            <a:stCxn id="27" idx="2"/>
            <a:endCxn id="31" idx="7"/>
          </p:cNvCxnSpPr>
          <p:nvPr/>
        </p:nvCxnSpPr>
        <p:spPr>
          <a:xfrm flipH="1">
            <a:off x="6032584" y="3108867"/>
            <a:ext cx="2111732" cy="466912"/>
          </a:xfrm>
          <a:prstGeom prst="line">
            <a:avLst/>
          </a:prstGeom>
          <a:ln w="44450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724AEE5-C37E-9A4D-A931-085328CA6D0B}"/>
              </a:ext>
            </a:extLst>
          </p:cNvPr>
          <p:cNvCxnSpPr>
            <a:cxnSpLocks/>
            <a:stCxn id="27" idx="3"/>
            <a:endCxn id="25" idx="7"/>
          </p:cNvCxnSpPr>
          <p:nvPr/>
        </p:nvCxnSpPr>
        <p:spPr>
          <a:xfrm flipH="1">
            <a:off x="6334146" y="3172383"/>
            <a:ext cx="1836766" cy="907649"/>
          </a:xfrm>
          <a:prstGeom prst="line">
            <a:avLst/>
          </a:prstGeom>
          <a:ln w="44450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E986B85-4F24-6141-AD3B-46F6827ADDED}"/>
              </a:ext>
            </a:extLst>
          </p:cNvPr>
          <p:cNvCxnSpPr>
            <a:cxnSpLocks/>
            <a:stCxn id="26" idx="2"/>
            <a:endCxn id="31" idx="6"/>
          </p:cNvCxnSpPr>
          <p:nvPr/>
        </p:nvCxnSpPr>
        <p:spPr>
          <a:xfrm flipH="1">
            <a:off x="6059180" y="3607533"/>
            <a:ext cx="2085136" cy="31763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994E439-71EE-7D42-8A3D-A810A0155B47}"/>
              </a:ext>
            </a:extLst>
          </p:cNvPr>
          <p:cNvCxnSpPr>
            <a:cxnSpLocks/>
            <a:stCxn id="26" idx="3"/>
            <a:endCxn id="25" idx="6"/>
          </p:cNvCxnSpPr>
          <p:nvPr/>
        </p:nvCxnSpPr>
        <p:spPr>
          <a:xfrm flipH="1">
            <a:off x="6360742" y="3671049"/>
            <a:ext cx="1810170" cy="472500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72424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ontent Placeholder 2"/>
          <p:cNvSpPr>
            <a:spLocks noGrp="1"/>
          </p:cNvSpPr>
          <p:nvPr>
            <p:ph idx="1"/>
          </p:nvPr>
        </p:nvSpPr>
        <p:spPr>
          <a:xfrm>
            <a:off x="628650" y="1315660"/>
            <a:ext cx="7886700" cy="5405816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Sparsify</a:t>
            </a:r>
            <a:endParaRPr lang="en-US" dirty="0"/>
          </a:p>
          <a:p>
            <a:r>
              <a:rPr lang="en-US" dirty="0"/>
              <a:t>	correct in expectation</a:t>
            </a:r>
          </a:p>
          <a:p>
            <a:r>
              <a:rPr lang="en-US" dirty="0"/>
              <a:t>	output </a:t>
            </a:r>
            <a:r>
              <a:rPr lang="en-US" b="1" dirty="0"/>
              <a:t>always</a:t>
            </a:r>
            <a:r>
              <a:rPr lang="en-US" dirty="0"/>
              <a:t> Eulerian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0793"/>
            <a:ext cx="8381126" cy="1325563"/>
          </a:xfrm>
        </p:spPr>
        <p:txBody>
          <a:bodyPr/>
          <a:lstStyle/>
          <a:p>
            <a:r>
              <a:rPr lang="en-US" dirty="0"/>
              <a:t>Gaussian Elimination on Eulerian Laplacians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0F184111-6844-EC49-867D-5BDB7BA32238}"/>
                  </a:ext>
                </a:extLst>
              </p:cNvPr>
              <p:cNvSpPr/>
              <p:nvPr/>
            </p:nvSpPr>
            <p:spPr>
              <a:xfrm>
                <a:off x="1081656" y="1441010"/>
                <a:ext cx="69358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𝑳</m:t>
                      </m:r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0F184111-6844-EC49-867D-5BDB7BA322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656" y="1441010"/>
                <a:ext cx="693587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>
            <a:extLst>
              <a:ext uri="{FF2B5EF4-FFF2-40B4-BE49-F238E27FC236}">
                <a16:creationId xmlns:a16="http://schemas.microsoft.com/office/drawing/2014/main" id="{5863B45C-A6A1-394A-AB6B-B9E2B88789AC}"/>
              </a:ext>
            </a:extLst>
          </p:cNvPr>
          <p:cNvSpPr/>
          <p:nvPr/>
        </p:nvSpPr>
        <p:spPr>
          <a:xfrm>
            <a:off x="1459660" y="2875865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14C642E-A18F-D249-AAD3-9AF92EE87EAC}"/>
              </a:ext>
            </a:extLst>
          </p:cNvPr>
          <p:cNvSpPr/>
          <p:nvPr/>
        </p:nvSpPr>
        <p:spPr>
          <a:xfrm>
            <a:off x="1672068" y="4053723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17BA6BA-85A0-3843-92AB-56323714B560}"/>
              </a:ext>
            </a:extLst>
          </p:cNvPr>
          <p:cNvSpPr/>
          <p:nvPr/>
        </p:nvSpPr>
        <p:spPr>
          <a:xfrm>
            <a:off x="3637252" y="351770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52FE411-4DDA-5244-B998-951A0F407375}"/>
              </a:ext>
            </a:extLst>
          </p:cNvPr>
          <p:cNvSpPr/>
          <p:nvPr/>
        </p:nvSpPr>
        <p:spPr>
          <a:xfrm>
            <a:off x="3637252" y="3019041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4550DAD-7C3E-F349-9A9D-53787A1D55F8}"/>
              </a:ext>
            </a:extLst>
          </p:cNvPr>
          <p:cNvCxnSpPr>
            <a:cxnSpLocks/>
            <a:stCxn id="45" idx="1"/>
            <a:endCxn id="41" idx="6"/>
          </p:cNvCxnSpPr>
          <p:nvPr/>
        </p:nvCxnSpPr>
        <p:spPr>
          <a:xfrm flipH="1" flipV="1">
            <a:off x="1641270" y="2965691"/>
            <a:ext cx="2022578" cy="79659"/>
          </a:xfrm>
          <a:prstGeom prst="line">
            <a:avLst/>
          </a:prstGeom>
          <a:ln w="44450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reeform 46">
            <a:extLst>
              <a:ext uri="{FF2B5EF4-FFF2-40B4-BE49-F238E27FC236}">
                <a16:creationId xmlns:a16="http://schemas.microsoft.com/office/drawing/2014/main" id="{E27A300C-1A10-6F46-9127-47688B3CA272}"/>
              </a:ext>
            </a:extLst>
          </p:cNvPr>
          <p:cNvSpPr/>
          <p:nvPr/>
        </p:nvSpPr>
        <p:spPr>
          <a:xfrm>
            <a:off x="535397" y="2152183"/>
            <a:ext cx="3583598" cy="2486929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A35B821F-0B1A-AF42-8D3A-A81DC755FABB}"/>
              </a:ext>
            </a:extLst>
          </p:cNvPr>
          <p:cNvSpPr/>
          <p:nvPr/>
        </p:nvSpPr>
        <p:spPr>
          <a:xfrm>
            <a:off x="1370506" y="3549470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51" name="Right Arrow 50">
            <a:extLst>
              <a:ext uri="{FF2B5EF4-FFF2-40B4-BE49-F238E27FC236}">
                <a16:creationId xmlns:a16="http://schemas.microsoft.com/office/drawing/2014/main" id="{FD5014B6-4FC2-AD47-8BD6-1FB2385D095B}"/>
              </a:ext>
            </a:extLst>
          </p:cNvPr>
          <p:cNvSpPr/>
          <p:nvPr/>
        </p:nvSpPr>
        <p:spPr>
          <a:xfrm>
            <a:off x="4397392" y="3269382"/>
            <a:ext cx="429272" cy="14588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34136EF-0E0D-4D40-AFF5-B01E99337024}"/>
              </a:ext>
            </a:extLst>
          </p:cNvPr>
          <p:cNvCxnSpPr>
            <a:cxnSpLocks/>
            <a:stCxn id="44" idx="1"/>
            <a:endCxn id="41" idx="6"/>
          </p:cNvCxnSpPr>
          <p:nvPr/>
        </p:nvCxnSpPr>
        <p:spPr>
          <a:xfrm flipH="1" flipV="1">
            <a:off x="1641270" y="2965691"/>
            <a:ext cx="2022578" cy="578325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5680BA4-E2AD-9847-A378-E45390A40F84}"/>
              </a:ext>
            </a:extLst>
          </p:cNvPr>
          <p:cNvCxnSpPr>
            <a:cxnSpLocks/>
            <a:stCxn id="45" idx="2"/>
            <a:endCxn id="50" idx="7"/>
          </p:cNvCxnSpPr>
          <p:nvPr/>
        </p:nvCxnSpPr>
        <p:spPr>
          <a:xfrm flipH="1">
            <a:off x="1525520" y="3108867"/>
            <a:ext cx="2111732" cy="466912"/>
          </a:xfrm>
          <a:prstGeom prst="line">
            <a:avLst/>
          </a:prstGeom>
          <a:ln w="44450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40BBF23-1C9C-7B42-A439-702D9770DE57}"/>
              </a:ext>
            </a:extLst>
          </p:cNvPr>
          <p:cNvCxnSpPr>
            <a:cxnSpLocks/>
            <a:stCxn id="45" idx="3"/>
            <a:endCxn id="42" idx="7"/>
          </p:cNvCxnSpPr>
          <p:nvPr/>
        </p:nvCxnSpPr>
        <p:spPr>
          <a:xfrm flipH="1">
            <a:off x="1827082" y="3172383"/>
            <a:ext cx="1836766" cy="907649"/>
          </a:xfrm>
          <a:prstGeom prst="line">
            <a:avLst/>
          </a:prstGeom>
          <a:ln w="44450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B3CC5EA0-D201-FC48-B155-A671C2FC96B5}"/>
              </a:ext>
            </a:extLst>
          </p:cNvPr>
          <p:cNvCxnSpPr>
            <a:cxnSpLocks/>
            <a:stCxn id="44" idx="2"/>
            <a:endCxn id="50" idx="6"/>
          </p:cNvCxnSpPr>
          <p:nvPr/>
        </p:nvCxnSpPr>
        <p:spPr>
          <a:xfrm flipH="1">
            <a:off x="1552116" y="3607533"/>
            <a:ext cx="2085136" cy="31763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8F8D84C-2A64-E54C-8AC0-CBEC58F427AC}"/>
              </a:ext>
            </a:extLst>
          </p:cNvPr>
          <p:cNvCxnSpPr>
            <a:cxnSpLocks/>
            <a:stCxn id="44" idx="3"/>
            <a:endCxn id="42" idx="6"/>
          </p:cNvCxnSpPr>
          <p:nvPr/>
        </p:nvCxnSpPr>
        <p:spPr>
          <a:xfrm flipH="1">
            <a:off x="1853678" y="3671049"/>
            <a:ext cx="1810170" cy="472500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77">
            <a:extLst>
              <a:ext uri="{FF2B5EF4-FFF2-40B4-BE49-F238E27FC236}">
                <a16:creationId xmlns:a16="http://schemas.microsoft.com/office/drawing/2014/main" id="{A62ADDE7-269D-6746-9B47-C77C8B76FA69}"/>
              </a:ext>
            </a:extLst>
          </p:cNvPr>
          <p:cNvSpPr/>
          <p:nvPr/>
        </p:nvSpPr>
        <p:spPr>
          <a:xfrm>
            <a:off x="5961947" y="2877759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7BC39FD-E973-F246-9882-F89BFB4187A5}"/>
              </a:ext>
            </a:extLst>
          </p:cNvPr>
          <p:cNvSpPr/>
          <p:nvPr/>
        </p:nvSpPr>
        <p:spPr>
          <a:xfrm>
            <a:off x="6174355" y="405561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1999915A-4888-4E4A-A9D1-46FEC2CD197C}"/>
              </a:ext>
            </a:extLst>
          </p:cNvPr>
          <p:cNvSpPr/>
          <p:nvPr/>
        </p:nvSpPr>
        <p:spPr>
          <a:xfrm>
            <a:off x="8139539" y="3519601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886D9551-F11B-A540-8635-F924F657A68E}"/>
              </a:ext>
            </a:extLst>
          </p:cNvPr>
          <p:cNvSpPr/>
          <p:nvPr/>
        </p:nvSpPr>
        <p:spPr>
          <a:xfrm>
            <a:off x="8139539" y="3020935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996F6CE1-03D3-AB4F-A417-A20B5A45AE11}"/>
              </a:ext>
            </a:extLst>
          </p:cNvPr>
          <p:cNvCxnSpPr>
            <a:cxnSpLocks/>
          </p:cNvCxnSpPr>
          <p:nvPr/>
        </p:nvCxnSpPr>
        <p:spPr>
          <a:xfrm flipH="1" flipV="1">
            <a:off x="6116961" y="3043458"/>
            <a:ext cx="2049174" cy="16143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Freeform 82">
            <a:extLst>
              <a:ext uri="{FF2B5EF4-FFF2-40B4-BE49-F238E27FC236}">
                <a16:creationId xmlns:a16="http://schemas.microsoft.com/office/drawing/2014/main" id="{CCF709C6-D9A0-E643-B25B-A6C704EA6B2B}"/>
              </a:ext>
            </a:extLst>
          </p:cNvPr>
          <p:cNvSpPr/>
          <p:nvPr/>
        </p:nvSpPr>
        <p:spPr>
          <a:xfrm>
            <a:off x="5037684" y="2154077"/>
            <a:ext cx="3583598" cy="2486929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5547F123-7AC2-1B4E-83A4-F39D5EFEAAEB}"/>
              </a:ext>
            </a:extLst>
          </p:cNvPr>
          <p:cNvSpPr/>
          <p:nvPr/>
        </p:nvSpPr>
        <p:spPr>
          <a:xfrm>
            <a:off x="5872793" y="355136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0943DCCA-477C-8447-84CC-C62A61C5CA9B}"/>
              </a:ext>
            </a:extLst>
          </p:cNvPr>
          <p:cNvCxnSpPr>
            <a:cxnSpLocks/>
          </p:cNvCxnSpPr>
          <p:nvPr/>
        </p:nvCxnSpPr>
        <p:spPr>
          <a:xfrm flipH="1">
            <a:off x="6054403" y="3123118"/>
            <a:ext cx="2085136" cy="530429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BC572280-E70D-A242-893E-A7401DD671A6}"/>
              </a:ext>
            </a:extLst>
          </p:cNvPr>
          <p:cNvCxnSpPr>
            <a:cxnSpLocks/>
          </p:cNvCxnSpPr>
          <p:nvPr/>
        </p:nvCxnSpPr>
        <p:spPr>
          <a:xfrm flipH="1">
            <a:off x="6329369" y="3621784"/>
            <a:ext cx="1810170" cy="472499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F83DBFD7-0B7A-4B47-849F-1DED316A8A41}"/>
                  </a:ext>
                </a:extLst>
              </p:cNvPr>
              <p:cNvSpPr txBox="1"/>
              <p:nvPr/>
            </p:nvSpPr>
            <p:spPr>
              <a:xfrm>
                <a:off x="6813384" y="2585646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F83DBFD7-0B7A-4B47-849F-1DED316A8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3384" y="2585646"/>
                <a:ext cx="46827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11909D7E-8300-C24E-BE6C-68BE760E3440}"/>
                  </a:ext>
                </a:extLst>
              </p:cNvPr>
              <p:cNvSpPr txBox="1"/>
              <p:nvPr/>
            </p:nvSpPr>
            <p:spPr>
              <a:xfrm>
                <a:off x="6536698" y="3044547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11909D7E-8300-C24E-BE6C-68BE760E34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6698" y="3044547"/>
                <a:ext cx="46827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929C2C41-1B02-AF4E-8484-CE48ADB1283F}"/>
                  </a:ext>
                </a:extLst>
              </p:cNvPr>
              <p:cNvSpPr txBox="1"/>
              <p:nvPr/>
            </p:nvSpPr>
            <p:spPr>
              <a:xfrm>
                <a:off x="6958739" y="3392318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929C2C41-1B02-AF4E-8484-CE48ADB128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8739" y="3392318"/>
                <a:ext cx="46827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F0237E4-F6CB-7E4B-903F-075E5AF186D8}"/>
                  </a:ext>
                </a:extLst>
              </p:cNvPr>
              <p:cNvSpPr/>
              <p:nvPr/>
            </p:nvSpPr>
            <p:spPr>
              <a:xfrm>
                <a:off x="4312882" y="3375975"/>
                <a:ext cx="53091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charset="0"/>
                        </a:rPr>
                        <m:t>≈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F0237E4-F6CB-7E4B-903F-075E5AF186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2882" y="3375975"/>
                <a:ext cx="53091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726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96C72-E778-3E42-8440-EFA2BFEC7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50793"/>
            <a:ext cx="8079415" cy="1325563"/>
          </a:xfrm>
        </p:spPr>
        <p:txBody>
          <a:bodyPr/>
          <a:lstStyle/>
          <a:p>
            <a:r>
              <a:rPr lang="en-US" dirty="0"/>
              <a:t>Concentration of </a:t>
            </a:r>
            <a:r>
              <a:rPr lang="en-US" b="1" dirty="0"/>
              <a:t>Matrix</a:t>
            </a:r>
            <a:r>
              <a:rPr lang="en-US" dirty="0"/>
              <a:t> </a:t>
            </a:r>
            <a:r>
              <a:rPr lang="en-US" b="1" dirty="0"/>
              <a:t>Martingales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C17B2-B653-FE4A-A610-C0567BD534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8238903" cy="5405816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b="1" dirty="0"/>
                  <a:t>Matrix Freedman’s Inequality	(</a:t>
                </a:r>
                <a:r>
                  <a:rPr lang="en-US" b="1" dirty="0" err="1"/>
                  <a:t>Tropp</a:t>
                </a:r>
                <a:r>
                  <a:rPr lang="en-US" b="1" dirty="0"/>
                  <a:t> 11)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Random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</a:rPr>
                      <m:t>𝑿</m:t>
                    </m:r>
                    <m:r>
                      <a:rPr lang="en-US" b="0" i="1">
                        <a:latin typeface="Cambria Math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>
                            <a:latin typeface="Cambria Math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b="0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i="1" dirty="0">
                    <a:latin typeface="Cambria Math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charset="0"/>
                          </a:rPr>
                          <m:t>𝑿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>
                        <a:latin typeface="Cambria Math" charset="0"/>
                      </a:rPr>
                      <m:t>,</m:t>
                    </m:r>
                  </m:oMath>
                </a14:m>
                <a:r>
                  <a:rPr lang="en-US" i="1" dirty="0">
                    <a:latin typeface="Cambria Math" charset="0"/>
                  </a:rPr>
                  <a:t>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symmetric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charset="0"/>
                          </a:rPr>
                          <m:t>𝑿</m:t>
                        </m:r>
                      </m:e>
                      <m:sub>
                        <m:r>
                          <a:rPr lang="en-US" b="0" i="1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i="1" dirty="0">
                    <a:latin typeface="Cambria Math" charset="0"/>
                  </a:rPr>
                  <a:t> </a:t>
                </a:r>
                <a:r>
                  <a:rPr lang="en-US" dirty="0"/>
                  <a:t>are independent	</a:t>
                </a:r>
                <a:endParaRPr lang="en-US" i="1" dirty="0"/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𝔼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charset="0"/>
                          </a:rPr>
                          <m:t>𝑿</m:t>
                        </m:r>
                      </m:e>
                      <m:sub>
                        <m:r>
                          <a:rPr lang="en-US" b="0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b="0" i="1">
                        <a:latin typeface="Cambria Math" charset="0"/>
                      </a:rPr>
                      <m:t>=</m:t>
                    </m:r>
                    <m:r>
                      <a:rPr lang="en-US" i="1">
                        <a:latin typeface="Cambria Math" charset="0"/>
                      </a:rPr>
                      <m:t>0</m:t>
                    </m:r>
                  </m:oMath>
                </a14:m>
                <a:r>
                  <a:rPr lang="en-US" i="1" dirty="0">
                    <a:latin typeface="Cambria Math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|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previous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steps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=0</m:t>
                    </m:r>
                  </m:oMath>
                </a14:m>
                <a:endParaRPr lang="en-US" i="1" dirty="0">
                  <a:latin typeface="Cambria Math" charset="0"/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ambria Math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charset="0"/>
                      </a:rPr>
                      <m:t>𝑟</m:t>
                    </m:r>
                  </m:oMath>
                </a14:m>
                <a:endParaRPr lang="en-US" b="1" i="1" dirty="0">
                  <a:latin typeface="Cambria Math" charset="0"/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𝔼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charset="0"/>
                      </a:rPr>
                      <m:t>ℙ</m:t>
                    </m:r>
                    <m:r>
                      <a:rPr lang="en-US" sz="2600" i="1">
                        <a:latin typeface="Cambria Math" charset="0"/>
                      </a:rPr>
                      <m:t>[</m:t>
                    </m:r>
                    <m:d>
                      <m:dPr>
                        <m:begChr m:val="‖"/>
                        <m:endChr m:val="‖"/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600" i="1">
                                <a:latin typeface="Cambria Math" charset="0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a:rPr lang="en-US" sz="2600" i="1">
                                <a:latin typeface="Cambria Math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600" b="1" i="1">
                                        <a:latin typeface="Cambria Math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2600" i="1">
                                        <a:latin typeface="Cambria Math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2600" i="1">
                                        <a:latin typeface="Cambria Math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|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600">
                                    <a:latin typeface="Cambria Math" panose="02040503050406030204" pitchFamily="18" charset="0"/>
                                  </a:rPr>
                                  <m:t>prev</m:t>
                                </m:r>
                                <m:r>
                                  <a:rPr lang="en-US" sz="2600">
                                    <a:latin typeface="Cambria Math" panose="02040503050406030204" pitchFamily="18" charset="0"/>
                                  </a:rPr>
                                  <m:t>.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600">
                                    <a:latin typeface="Cambria Math" panose="02040503050406030204" pitchFamily="18" charset="0"/>
                                  </a:rPr>
                                  <m:t>steps</m:t>
                                </m:r>
                              </m:e>
                            </m:d>
                          </m:e>
                        </m:nary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charset="0"/>
                          </a:rPr>
                          <m:t>𝜎</m:t>
                        </m:r>
                      </m:e>
                      <m:sup>
                        <m:r>
                          <a:rPr lang="en-US" sz="2600" i="1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m:rPr>
                        <m:lit/>
                      </m:rPr>
                      <a:rPr lang="en-US" sz="2600" i="1">
                        <a:latin typeface="Cambria Math" charset="0"/>
                        <a:ea typeface="Cambria Math" charset="0"/>
                        <a:cs typeface="Cambria Math" charset="0"/>
                      </a:rPr>
                      <m:t>]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𝛿</m:t>
                    </m:r>
                  </m:oMath>
                </a14:m>
                <a:endParaRPr lang="en-US" dirty="0">
                  <a:latin typeface="Cambria Math" charset="0"/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endParaRPr lang="en-US" dirty="0">
                  <a:latin typeface="Cambria Math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>
                    <a:latin typeface="Calibri" charset="0"/>
                    <a:ea typeface="Calibri" charset="0"/>
                    <a:cs typeface="Calibri" charset="0"/>
                  </a:rPr>
                  <a:t>gives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i="1" dirty="0">
                  <a:latin typeface="Calibri" charset="0"/>
                  <a:cs typeface="Calibri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i="1" dirty="0">
                    <a:latin typeface="Calibri" charset="0"/>
                    <a:cs typeface="Calibri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ℙ</m:t>
                    </m:r>
                    <m:r>
                      <a:rPr lang="en-US" i="1">
                        <a:latin typeface="Cambria Math" charset="0"/>
                      </a:rPr>
                      <m:t>[</m:t>
                    </m:r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m:rPr>
                        <m:lit/>
                      </m:rP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]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𝑑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uncPr>
                      <m:fName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/2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𝑟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𝛿</m:t>
                    </m:r>
                  </m:oMath>
                </a14:m>
                <a:endParaRPr lang="en-US" dirty="0">
                  <a:latin typeface="Cambria Math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C17B2-B653-FE4A-A610-C0567BD534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8238903" cy="5405816"/>
              </a:xfrm>
              <a:blipFill>
                <a:blip r:embed="rId3"/>
                <a:stretch>
                  <a:fillRect l="-1541" t="-4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5605BC7-60EA-C04B-B420-9352170EB908}"/>
              </a:ext>
            </a:extLst>
          </p:cNvPr>
          <p:cNvCxnSpPr>
            <a:cxnSpLocks/>
          </p:cNvCxnSpPr>
          <p:nvPr/>
        </p:nvCxnSpPr>
        <p:spPr>
          <a:xfrm flipH="1">
            <a:off x="1188720" y="2430018"/>
            <a:ext cx="296265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D5D9B8E-F321-5D40-8732-EB8ED89C9D14}"/>
              </a:ext>
            </a:extLst>
          </p:cNvPr>
          <p:cNvCxnSpPr>
            <a:cxnSpLocks/>
          </p:cNvCxnSpPr>
          <p:nvPr/>
        </p:nvCxnSpPr>
        <p:spPr>
          <a:xfrm flipH="1">
            <a:off x="1188720" y="2856738"/>
            <a:ext cx="131673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01D9731-82D7-CE48-AF49-31E14B930655}"/>
              </a:ext>
            </a:extLst>
          </p:cNvPr>
          <p:cNvCxnSpPr>
            <a:cxnSpLocks/>
          </p:cNvCxnSpPr>
          <p:nvPr/>
        </p:nvCxnSpPr>
        <p:spPr>
          <a:xfrm flipH="1">
            <a:off x="1245041" y="3755931"/>
            <a:ext cx="217864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DDA9790-E3C5-B54D-8CEB-6FDD25E9DDF1}"/>
                  </a:ext>
                </a:extLst>
              </p:cNvPr>
              <p:cNvSpPr txBox="1"/>
              <p:nvPr/>
            </p:nvSpPr>
            <p:spPr>
              <a:xfrm>
                <a:off x="2562447" y="4294875"/>
                <a:ext cx="6262577" cy="523220"/>
              </a:xfrm>
              <a:prstGeom prst="rect">
                <a:avLst/>
              </a:prstGeom>
              <a:noFill/>
              <a:ln w="2222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E.g.  if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=0.5,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=0.1/</m:t>
                    </m:r>
                    <m:r>
                      <m:rPr>
                        <m:sty m:val="p"/>
                      </m:rPr>
                      <a:rPr lang="en-US" sz="2800" i="1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i="1" dirty="0">
                    <a:latin typeface="Cambria Math" charset="0"/>
                  </a:rPr>
                  <a:t> </a:t>
                </a:r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DDA9790-E3C5-B54D-8CEB-6FDD25E9D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2447" y="4294875"/>
                <a:ext cx="6262577" cy="523220"/>
              </a:xfrm>
              <a:prstGeom prst="rect">
                <a:avLst/>
              </a:prstGeom>
              <a:blipFill>
                <a:blip r:embed="rId4"/>
                <a:stretch>
                  <a:fillRect l="-1815" t="-6818" b="-27273"/>
                </a:stretch>
              </a:blipFill>
              <a:ln w="2222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85721B6-3892-5D42-B6EF-C92445975ACD}"/>
                  </a:ext>
                </a:extLst>
              </p:cNvPr>
              <p:cNvSpPr/>
              <p:nvPr/>
            </p:nvSpPr>
            <p:spPr>
              <a:xfrm>
                <a:off x="4236850" y="6150237"/>
                <a:ext cx="145688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85721B6-3892-5D42-B6EF-C92445975A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6850" y="6150237"/>
                <a:ext cx="1456885" cy="523220"/>
              </a:xfrm>
              <a:prstGeom prst="rect">
                <a:avLst/>
              </a:prstGeom>
              <a:blipFill>
                <a:blip r:embed="rId5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134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ontent Placeholder 2"/>
          <p:cNvSpPr>
            <a:spLocks noGrp="1"/>
          </p:cNvSpPr>
          <p:nvPr>
            <p:ph idx="1"/>
          </p:nvPr>
        </p:nvSpPr>
        <p:spPr>
          <a:xfrm>
            <a:off x="213014" y="1339411"/>
            <a:ext cx="7886700" cy="5405816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0793"/>
            <a:ext cx="8381126" cy="1325563"/>
          </a:xfrm>
        </p:spPr>
        <p:txBody>
          <a:bodyPr/>
          <a:lstStyle/>
          <a:p>
            <a:r>
              <a:rPr lang="en-US" dirty="0"/>
              <a:t>Gaussian Elimination on Eulerian Laplacians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0F184111-6844-EC49-867D-5BDB7BA32238}"/>
                  </a:ext>
                </a:extLst>
              </p:cNvPr>
              <p:cNvSpPr/>
              <p:nvPr/>
            </p:nvSpPr>
            <p:spPr>
              <a:xfrm>
                <a:off x="213014" y="1076899"/>
                <a:ext cx="69358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𝑳</m:t>
                      </m:r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0F184111-6844-EC49-867D-5BDB7BA322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14" y="1076899"/>
                <a:ext cx="693587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>
            <a:extLst>
              <a:ext uri="{FF2B5EF4-FFF2-40B4-BE49-F238E27FC236}">
                <a16:creationId xmlns:a16="http://schemas.microsoft.com/office/drawing/2014/main" id="{5863B45C-A6A1-394A-AB6B-B9E2B88789AC}"/>
              </a:ext>
            </a:extLst>
          </p:cNvPr>
          <p:cNvSpPr/>
          <p:nvPr/>
        </p:nvSpPr>
        <p:spPr>
          <a:xfrm>
            <a:off x="1137277" y="4692790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14C642E-A18F-D249-AAD3-9AF92EE87EAC}"/>
              </a:ext>
            </a:extLst>
          </p:cNvPr>
          <p:cNvSpPr/>
          <p:nvPr/>
        </p:nvSpPr>
        <p:spPr>
          <a:xfrm>
            <a:off x="1349685" y="5870648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17BA6BA-85A0-3843-92AB-56323714B560}"/>
              </a:ext>
            </a:extLst>
          </p:cNvPr>
          <p:cNvSpPr/>
          <p:nvPr/>
        </p:nvSpPr>
        <p:spPr>
          <a:xfrm>
            <a:off x="3314869" y="5334632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52FE411-4DDA-5244-B998-951A0F407375}"/>
              </a:ext>
            </a:extLst>
          </p:cNvPr>
          <p:cNvSpPr/>
          <p:nvPr/>
        </p:nvSpPr>
        <p:spPr>
          <a:xfrm>
            <a:off x="3314869" y="4835966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4550DAD-7C3E-F349-9A9D-53787A1D55F8}"/>
              </a:ext>
            </a:extLst>
          </p:cNvPr>
          <p:cNvCxnSpPr>
            <a:cxnSpLocks/>
            <a:stCxn id="45" idx="1"/>
            <a:endCxn id="41" idx="6"/>
          </p:cNvCxnSpPr>
          <p:nvPr/>
        </p:nvCxnSpPr>
        <p:spPr>
          <a:xfrm flipH="1" flipV="1">
            <a:off x="1318887" y="4782616"/>
            <a:ext cx="2022578" cy="79659"/>
          </a:xfrm>
          <a:prstGeom prst="line">
            <a:avLst/>
          </a:prstGeom>
          <a:ln w="44450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reeform 46">
            <a:extLst>
              <a:ext uri="{FF2B5EF4-FFF2-40B4-BE49-F238E27FC236}">
                <a16:creationId xmlns:a16="http://schemas.microsoft.com/office/drawing/2014/main" id="{E27A300C-1A10-6F46-9127-47688B3CA272}"/>
              </a:ext>
            </a:extLst>
          </p:cNvPr>
          <p:cNvSpPr/>
          <p:nvPr/>
        </p:nvSpPr>
        <p:spPr>
          <a:xfrm>
            <a:off x="213014" y="3969108"/>
            <a:ext cx="3583598" cy="2486929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A35B821F-0B1A-AF42-8D3A-A81DC755FABB}"/>
              </a:ext>
            </a:extLst>
          </p:cNvPr>
          <p:cNvSpPr/>
          <p:nvPr/>
        </p:nvSpPr>
        <p:spPr>
          <a:xfrm>
            <a:off x="1048123" y="5366395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51" name="Right Arrow 50">
            <a:extLst>
              <a:ext uri="{FF2B5EF4-FFF2-40B4-BE49-F238E27FC236}">
                <a16:creationId xmlns:a16="http://schemas.microsoft.com/office/drawing/2014/main" id="{FD5014B6-4FC2-AD47-8BD6-1FB2385D095B}"/>
              </a:ext>
            </a:extLst>
          </p:cNvPr>
          <p:cNvSpPr/>
          <p:nvPr/>
        </p:nvSpPr>
        <p:spPr>
          <a:xfrm>
            <a:off x="4075009" y="5086307"/>
            <a:ext cx="429272" cy="14588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34136EF-0E0D-4D40-AFF5-B01E99337024}"/>
              </a:ext>
            </a:extLst>
          </p:cNvPr>
          <p:cNvCxnSpPr>
            <a:cxnSpLocks/>
            <a:stCxn id="44" idx="1"/>
            <a:endCxn id="41" idx="6"/>
          </p:cNvCxnSpPr>
          <p:nvPr/>
        </p:nvCxnSpPr>
        <p:spPr>
          <a:xfrm flipH="1" flipV="1">
            <a:off x="1318887" y="4782616"/>
            <a:ext cx="2022578" cy="578325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5680BA4-E2AD-9847-A378-E45390A40F84}"/>
              </a:ext>
            </a:extLst>
          </p:cNvPr>
          <p:cNvCxnSpPr>
            <a:cxnSpLocks/>
            <a:stCxn id="45" idx="2"/>
            <a:endCxn id="50" idx="7"/>
          </p:cNvCxnSpPr>
          <p:nvPr/>
        </p:nvCxnSpPr>
        <p:spPr>
          <a:xfrm flipH="1">
            <a:off x="1203137" y="4925792"/>
            <a:ext cx="2111732" cy="466912"/>
          </a:xfrm>
          <a:prstGeom prst="line">
            <a:avLst/>
          </a:prstGeom>
          <a:ln w="44450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40BBF23-1C9C-7B42-A439-702D9770DE57}"/>
              </a:ext>
            </a:extLst>
          </p:cNvPr>
          <p:cNvCxnSpPr>
            <a:cxnSpLocks/>
            <a:stCxn id="45" idx="3"/>
            <a:endCxn id="42" idx="7"/>
          </p:cNvCxnSpPr>
          <p:nvPr/>
        </p:nvCxnSpPr>
        <p:spPr>
          <a:xfrm flipH="1">
            <a:off x="1504699" y="4989308"/>
            <a:ext cx="1836766" cy="907649"/>
          </a:xfrm>
          <a:prstGeom prst="line">
            <a:avLst/>
          </a:prstGeom>
          <a:ln w="44450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B3CC5EA0-D201-FC48-B155-A671C2FC96B5}"/>
              </a:ext>
            </a:extLst>
          </p:cNvPr>
          <p:cNvCxnSpPr>
            <a:cxnSpLocks/>
            <a:stCxn id="44" idx="2"/>
            <a:endCxn id="50" idx="6"/>
          </p:cNvCxnSpPr>
          <p:nvPr/>
        </p:nvCxnSpPr>
        <p:spPr>
          <a:xfrm flipH="1">
            <a:off x="1229733" y="5424458"/>
            <a:ext cx="2085136" cy="31763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8F8D84C-2A64-E54C-8AC0-CBEC58F427AC}"/>
              </a:ext>
            </a:extLst>
          </p:cNvPr>
          <p:cNvCxnSpPr>
            <a:cxnSpLocks/>
            <a:stCxn id="44" idx="3"/>
            <a:endCxn id="42" idx="6"/>
          </p:cNvCxnSpPr>
          <p:nvPr/>
        </p:nvCxnSpPr>
        <p:spPr>
          <a:xfrm flipH="1">
            <a:off x="1531295" y="5487974"/>
            <a:ext cx="1810170" cy="472500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77">
            <a:extLst>
              <a:ext uri="{FF2B5EF4-FFF2-40B4-BE49-F238E27FC236}">
                <a16:creationId xmlns:a16="http://schemas.microsoft.com/office/drawing/2014/main" id="{A62ADDE7-269D-6746-9B47-C77C8B76FA69}"/>
              </a:ext>
            </a:extLst>
          </p:cNvPr>
          <p:cNvSpPr/>
          <p:nvPr/>
        </p:nvSpPr>
        <p:spPr>
          <a:xfrm>
            <a:off x="5639564" y="46946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7BC39FD-E973-F246-9882-F89BFB4187A5}"/>
              </a:ext>
            </a:extLst>
          </p:cNvPr>
          <p:cNvSpPr/>
          <p:nvPr/>
        </p:nvSpPr>
        <p:spPr>
          <a:xfrm>
            <a:off x="5851972" y="5872542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1999915A-4888-4E4A-A9D1-46FEC2CD197C}"/>
              </a:ext>
            </a:extLst>
          </p:cNvPr>
          <p:cNvSpPr/>
          <p:nvPr/>
        </p:nvSpPr>
        <p:spPr>
          <a:xfrm>
            <a:off x="7817156" y="5336526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886D9551-F11B-A540-8635-F924F657A68E}"/>
              </a:ext>
            </a:extLst>
          </p:cNvPr>
          <p:cNvSpPr/>
          <p:nvPr/>
        </p:nvSpPr>
        <p:spPr>
          <a:xfrm>
            <a:off x="7817156" y="4837860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3" name="Freeform 82">
            <a:extLst>
              <a:ext uri="{FF2B5EF4-FFF2-40B4-BE49-F238E27FC236}">
                <a16:creationId xmlns:a16="http://schemas.microsoft.com/office/drawing/2014/main" id="{CCF709C6-D9A0-E643-B25B-A6C704EA6B2B}"/>
              </a:ext>
            </a:extLst>
          </p:cNvPr>
          <p:cNvSpPr/>
          <p:nvPr/>
        </p:nvSpPr>
        <p:spPr>
          <a:xfrm>
            <a:off x="4715301" y="3971002"/>
            <a:ext cx="3583598" cy="2486929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5547F123-7AC2-1B4E-83A4-F39D5EFEAAEB}"/>
              </a:ext>
            </a:extLst>
          </p:cNvPr>
          <p:cNvSpPr/>
          <p:nvPr/>
        </p:nvSpPr>
        <p:spPr>
          <a:xfrm>
            <a:off x="5550410" y="5368289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F0237E4-F6CB-7E4B-903F-075E5AF186D8}"/>
                  </a:ext>
                </a:extLst>
              </p:cNvPr>
              <p:cNvSpPr/>
              <p:nvPr/>
            </p:nvSpPr>
            <p:spPr>
              <a:xfrm>
                <a:off x="3990499" y="5192900"/>
                <a:ext cx="53091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charset="0"/>
                        </a:rPr>
                        <m:t>≈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F0237E4-F6CB-7E4B-903F-075E5AF186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499" y="5192900"/>
                <a:ext cx="53091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>
            <a:extLst>
              <a:ext uri="{FF2B5EF4-FFF2-40B4-BE49-F238E27FC236}">
                <a16:creationId xmlns:a16="http://schemas.microsoft.com/office/drawing/2014/main" id="{245FF386-7F9F-8449-A26E-62A77FBB4E1C}"/>
              </a:ext>
            </a:extLst>
          </p:cNvPr>
          <p:cNvSpPr/>
          <p:nvPr/>
        </p:nvSpPr>
        <p:spPr>
          <a:xfrm>
            <a:off x="2324600" y="2462253"/>
            <a:ext cx="181610" cy="179651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1D80EC1-F98E-DE4A-9740-ED489E84F9AC}"/>
              </a:ext>
            </a:extLst>
          </p:cNvPr>
          <p:cNvSpPr/>
          <p:nvPr/>
        </p:nvSpPr>
        <p:spPr>
          <a:xfrm>
            <a:off x="1137277" y="2046353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AF15C65-DB9D-7B4B-AE87-ECB6E1C93812}"/>
              </a:ext>
            </a:extLst>
          </p:cNvPr>
          <p:cNvSpPr/>
          <p:nvPr/>
        </p:nvSpPr>
        <p:spPr>
          <a:xfrm>
            <a:off x="1349685" y="3224211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A68713B-C0C7-5D4E-91F5-98EC88CF6406}"/>
              </a:ext>
            </a:extLst>
          </p:cNvPr>
          <p:cNvSpPr/>
          <p:nvPr/>
        </p:nvSpPr>
        <p:spPr>
          <a:xfrm>
            <a:off x="3314869" y="2688195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8309332-93AC-7941-8DC5-F6004C257E27}"/>
              </a:ext>
            </a:extLst>
          </p:cNvPr>
          <p:cNvSpPr/>
          <p:nvPr/>
        </p:nvSpPr>
        <p:spPr>
          <a:xfrm>
            <a:off x="3314869" y="2189529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FA085B6-2AFC-2C4B-891C-5BB755874EC3}"/>
              </a:ext>
            </a:extLst>
          </p:cNvPr>
          <p:cNvCxnSpPr>
            <a:cxnSpLocks/>
            <a:stCxn id="31" idx="1"/>
            <a:endCxn id="32" idx="5"/>
          </p:cNvCxnSpPr>
          <p:nvPr/>
        </p:nvCxnSpPr>
        <p:spPr>
          <a:xfrm flipH="1" flipV="1">
            <a:off x="1292291" y="2199695"/>
            <a:ext cx="1058905" cy="288867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 36">
            <a:extLst>
              <a:ext uri="{FF2B5EF4-FFF2-40B4-BE49-F238E27FC236}">
                <a16:creationId xmlns:a16="http://schemas.microsoft.com/office/drawing/2014/main" id="{7B0188C3-A8D1-9947-A40F-CA62101651F0}"/>
              </a:ext>
            </a:extLst>
          </p:cNvPr>
          <p:cNvSpPr/>
          <p:nvPr/>
        </p:nvSpPr>
        <p:spPr>
          <a:xfrm>
            <a:off x="213014" y="1322671"/>
            <a:ext cx="3583598" cy="2486929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B0CAAF0-90CD-4446-B949-8F90E1CCA335}"/>
                  </a:ext>
                </a:extLst>
              </p:cNvPr>
              <p:cNvSpPr txBox="1"/>
              <p:nvPr/>
            </p:nvSpPr>
            <p:spPr>
              <a:xfrm>
                <a:off x="2298653" y="2068816"/>
                <a:ext cx="233504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𝑣</m:t>
                      </m:r>
                    </m:oMath>
                  </m:oMathPara>
                </a14:m>
                <a:endParaRPr lang="en-US" sz="1900" dirty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B0CAAF0-90CD-4446-B949-8F90E1CCA3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653" y="2068816"/>
                <a:ext cx="233504" cy="384721"/>
              </a:xfrm>
              <a:prstGeom prst="rect">
                <a:avLst/>
              </a:prstGeom>
              <a:blipFill>
                <a:blip r:embed="rId5"/>
                <a:stretch>
                  <a:fillRect r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>
            <a:extLst>
              <a:ext uri="{FF2B5EF4-FFF2-40B4-BE49-F238E27FC236}">
                <a16:creationId xmlns:a16="http://schemas.microsoft.com/office/drawing/2014/main" id="{164ADE74-2D38-AD4A-A653-EDD8033A5552}"/>
              </a:ext>
            </a:extLst>
          </p:cNvPr>
          <p:cNvSpPr/>
          <p:nvPr/>
        </p:nvSpPr>
        <p:spPr>
          <a:xfrm>
            <a:off x="1048123" y="2719958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5CEE090-F1E3-D348-98EA-62A381240D54}"/>
              </a:ext>
            </a:extLst>
          </p:cNvPr>
          <p:cNvCxnSpPr>
            <a:cxnSpLocks/>
            <a:stCxn id="31" idx="2"/>
            <a:endCxn id="40" idx="6"/>
          </p:cNvCxnSpPr>
          <p:nvPr/>
        </p:nvCxnSpPr>
        <p:spPr>
          <a:xfrm flipH="1">
            <a:off x="1229733" y="2552079"/>
            <a:ext cx="1094867" cy="257705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8C7B922-970F-4549-84E0-46C35DFE3AE2}"/>
              </a:ext>
            </a:extLst>
          </p:cNvPr>
          <p:cNvCxnSpPr>
            <a:cxnSpLocks/>
            <a:stCxn id="31" idx="3"/>
            <a:endCxn id="33" idx="7"/>
          </p:cNvCxnSpPr>
          <p:nvPr/>
        </p:nvCxnSpPr>
        <p:spPr>
          <a:xfrm flipH="1">
            <a:off x="1504699" y="2615595"/>
            <a:ext cx="846497" cy="634925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229918B-95A2-334C-B115-D1F26C11BFE5}"/>
              </a:ext>
            </a:extLst>
          </p:cNvPr>
          <p:cNvCxnSpPr>
            <a:cxnSpLocks/>
            <a:stCxn id="35" idx="2"/>
            <a:endCxn id="31" idx="7"/>
          </p:cNvCxnSpPr>
          <p:nvPr/>
        </p:nvCxnSpPr>
        <p:spPr>
          <a:xfrm flipH="1">
            <a:off x="2479614" y="2279355"/>
            <a:ext cx="835255" cy="209207"/>
          </a:xfrm>
          <a:prstGeom prst="line">
            <a:avLst/>
          </a:prstGeom>
          <a:ln w="4762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A3D5B08-6D19-234B-A8D7-BA494B01767B}"/>
              </a:ext>
            </a:extLst>
          </p:cNvPr>
          <p:cNvCxnSpPr>
            <a:cxnSpLocks/>
            <a:stCxn id="34" idx="1"/>
            <a:endCxn id="31" idx="5"/>
          </p:cNvCxnSpPr>
          <p:nvPr/>
        </p:nvCxnSpPr>
        <p:spPr>
          <a:xfrm flipH="1" flipV="1">
            <a:off x="2479614" y="2615595"/>
            <a:ext cx="861851" cy="98909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B28C525-A891-864B-83DD-EEB08A0735EA}"/>
                  </a:ext>
                </a:extLst>
              </p:cNvPr>
              <p:cNvSpPr txBox="1"/>
              <p:nvPr/>
            </p:nvSpPr>
            <p:spPr>
              <a:xfrm>
                <a:off x="1557500" y="1905665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B28C525-A891-864B-83DD-EEB08A0735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500" y="1905665"/>
                <a:ext cx="46827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13EACAF-7260-0E4F-B49A-7508AD96F62A}"/>
                  </a:ext>
                </a:extLst>
              </p:cNvPr>
              <p:cNvSpPr txBox="1"/>
              <p:nvPr/>
            </p:nvSpPr>
            <p:spPr>
              <a:xfrm>
                <a:off x="1365430" y="2280161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13EACAF-7260-0E4F-B49A-7508AD96F6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430" y="2280161"/>
                <a:ext cx="46827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6BDA408-73E2-E046-BB2E-68C479276972}"/>
                  </a:ext>
                </a:extLst>
              </p:cNvPr>
              <p:cNvSpPr txBox="1"/>
              <p:nvPr/>
            </p:nvSpPr>
            <p:spPr>
              <a:xfrm>
                <a:off x="2624306" y="1920294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6BDA408-73E2-E046-BB2E-68C479276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4306" y="1920294"/>
                <a:ext cx="46827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ED42BC4-7CD7-7B4C-AA90-294BEECB1D00}"/>
                  </a:ext>
                </a:extLst>
              </p:cNvPr>
              <p:cNvSpPr txBox="1"/>
              <p:nvPr/>
            </p:nvSpPr>
            <p:spPr>
              <a:xfrm>
                <a:off x="1713000" y="2867846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ED42BC4-7CD7-7B4C-AA90-294BEECB1D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000" y="2867846"/>
                <a:ext cx="468270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C5B174B-645C-364E-9A35-F108DD6E574C}"/>
                  </a:ext>
                </a:extLst>
              </p:cNvPr>
              <p:cNvSpPr txBox="1"/>
              <p:nvPr/>
            </p:nvSpPr>
            <p:spPr>
              <a:xfrm>
                <a:off x="2634628" y="2609724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C5B174B-645C-364E-9A35-F108DD6E57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628" y="2609724"/>
                <a:ext cx="468270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6C7ED6C-8D32-C041-A9A1-881CA9A11EC2}"/>
                  </a:ext>
                </a:extLst>
              </p:cNvPr>
              <p:cNvSpPr txBox="1"/>
              <p:nvPr/>
            </p:nvSpPr>
            <p:spPr>
              <a:xfrm>
                <a:off x="4069495" y="1115622"/>
                <a:ext cx="5560817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While edges remain: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Pick a minimum weight edge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Pair with random neighbor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Reduce mass on both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</m:sSub>
                  </m:oMath>
                </a14:m>
                <a:endParaRPr lang="en-US" sz="2800" b="0" dirty="0"/>
              </a:p>
              <a:p>
                <a:pPr marL="514350" indent="-514350">
                  <a:buFont typeface="+mj-lt"/>
                  <a:buAutoNum type="arabicPeriod"/>
                </a:pPr>
                <a:endParaRPr lang="en-US" sz="2800" dirty="0"/>
              </a:p>
              <a:p>
                <a:pPr marL="514350" indent="-514350">
                  <a:buFont typeface="+mj-lt"/>
                  <a:buAutoNum type="arabicPeriod"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6C7ED6C-8D32-C041-A9A1-881CA9A11E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9495" y="1115622"/>
                <a:ext cx="5560817" cy="2677656"/>
              </a:xfrm>
              <a:prstGeom prst="rect">
                <a:avLst/>
              </a:prstGeom>
              <a:blipFill>
                <a:blip r:embed="rId11"/>
                <a:stretch>
                  <a:fillRect l="-2050" t="-2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141959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ontent Placeholder 2"/>
          <p:cNvSpPr>
            <a:spLocks noGrp="1"/>
          </p:cNvSpPr>
          <p:nvPr>
            <p:ph idx="1"/>
          </p:nvPr>
        </p:nvSpPr>
        <p:spPr>
          <a:xfrm>
            <a:off x="213014" y="1339411"/>
            <a:ext cx="7886700" cy="5405816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0793"/>
            <a:ext cx="8381126" cy="1325563"/>
          </a:xfrm>
        </p:spPr>
        <p:txBody>
          <a:bodyPr/>
          <a:lstStyle/>
          <a:p>
            <a:r>
              <a:rPr lang="en-US" dirty="0"/>
              <a:t>Gaussian Elimination on Eulerian Laplacians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0F184111-6844-EC49-867D-5BDB7BA32238}"/>
                  </a:ext>
                </a:extLst>
              </p:cNvPr>
              <p:cNvSpPr/>
              <p:nvPr/>
            </p:nvSpPr>
            <p:spPr>
              <a:xfrm>
                <a:off x="213014" y="1076899"/>
                <a:ext cx="69358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𝑳</m:t>
                      </m:r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0F184111-6844-EC49-867D-5BDB7BA322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14" y="1076899"/>
                <a:ext cx="693587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>
            <a:extLst>
              <a:ext uri="{FF2B5EF4-FFF2-40B4-BE49-F238E27FC236}">
                <a16:creationId xmlns:a16="http://schemas.microsoft.com/office/drawing/2014/main" id="{5863B45C-A6A1-394A-AB6B-B9E2B88789AC}"/>
              </a:ext>
            </a:extLst>
          </p:cNvPr>
          <p:cNvSpPr/>
          <p:nvPr/>
        </p:nvSpPr>
        <p:spPr>
          <a:xfrm>
            <a:off x="1137277" y="4692790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14C642E-A18F-D249-AAD3-9AF92EE87EAC}"/>
              </a:ext>
            </a:extLst>
          </p:cNvPr>
          <p:cNvSpPr/>
          <p:nvPr/>
        </p:nvSpPr>
        <p:spPr>
          <a:xfrm>
            <a:off x="1349685" y="5870648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17BA6BA-85A0-3843-92AB-56323714B560}"/>
              </a:ext>
            </a:extLst>
          </p:cNvPr>
          <p:cNvSpPr/>
          <p:nvPr/>
        </p:nvSpPr>
        <p:spPr>
          <a:xfrm>
            <a:off x="3314869" y="5334632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52FE411-4DDA-5244-B998-951A0F407375}"/>
              </a:ext>
            </a:extLst>
          </p:cNvPr>
          <p:cNvSpPr/>
          <p:nvPr/>
        </p:nvSpPr>
        <p:spPr>
          <a:xfrm>
            <a:off x="3314869" y="4835966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4550DAD-7C3E-F349-9A9D-53787A1D55F8}"/>
              </a:ext>
            </a:extLst>
          </p:cNvPr>
          <p:cNvCxnSpPr>
            <a:cxnSpLocks/>
            <a:stCxn id="45" idx="1"/>
            <a:endCxn id="41" idx="6"/>
          </p:cNvCxnSpPr>
          <p:nvPr/>
        </p:nvCxnSpPr>
        <p:spPr>
          <a:xfrm flipH="1" flipV="1">
            <a:off x="1318887" y="4782616"/>
            <a:ext cx="2022578" cy="79659"/>
          </a:xfrm>
          <a:prstGeom prst="line">
            <a:avLst/>
          </a:prstGeom>
          <a:ln w="44450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reeform 46">
            <a:extLst>
              <a:ext uri="{FF2B5EF4-FFF2-40B4-BE49-F238E27FC236}">
                <a16:creationId xmlns:a16="http://schemas.microsoft.com/office/drawing/2014/main" id="{E27A300C-1A10-6F46-9127-47688B3CA272}"/>
              </a:ext>
            </a:extLst>
          </p:cNvPr>
          <p:cNvSpPr/>
          <p:nvPr/>
        </p:nvSpPr>
        <p:spPr>
          <a:xfrm>
            <a:off x="213014" y="3969108"/>
            <a:ext cx="3583598" cy="2486929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A35B821F-0B1A-AF42-8D3A-A81DC755FABB}"/>
              </a:ext>
            </a:extLst>
          </p:cNvPr>
          <p:cNvSpPr/>
          <p:nvPr/>
        </p:nvSpPr>
        <p:spPr>
          <a:xfrm>
            <a:off x="1048123" y="5366395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51" name="Right Arrow 50">
            <a:extLst>
              <a:ext uri="{FF2B5EF4-FFF2-40B4-BE49-F238E27FC236}">
                <a16:creationId xmlns:a16="http://schemas.microsoft.com/office/drawing/2014/main" id="{FD5014B6-4FC2-AD47-8BD6-1FB2385D095B}"/>
              </a:ext>
            </a:extLst>
          </p:cNvPr>
          <p:cNvSpPr/>
          <p:nvPr/>
        </p:nvSpPr>
        <p:spPr>
          <a:xfrm>
            <a:off x="4075009" y="5086307"/>
            <a:ext cx="429272" cy="14588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34136EF-0E0D-4D40-AFF5-B01E99337024}"/>
              </a:ext>
            </a:extLst>
          </p:cNvPr>
          <p:cNvCxnSpPr>
            <a:cxnSpLocks/>
            <a:stCxn id="44" idx="1"/>
            <a:endCxn id="41" idx="6"/>
          </p:cNvCxnSpPr>
          <p:nvPr/>
        </p:nvCxnSpPr>
        <p:spPr>
          <a:xfrm flipH="1" flipV="1">
            <a:off x="1318887" y="4782616"/>
            <a:ext cx="2022578" cy="578325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5680BA4-E2AD-9847-A378-E45390A40F84}"/>
              </a:ext>
            </a:extLst>
          </p:cNvPr>
          <p:cNvCxnSpPr>
            <a:cxnSpLocks/>
            <a:stCxn id="45" idx="2"/>
            <a:endCxn id="50" idx="7"/>
          </p:cNvCxnSpPr>
          <p:nvPr/>
        </p:nvCxnSpPr>
        <p:spPr>
          <a:xfrm flipH="1">
            <a:off x="1203137" y="4925792"/>
            <a:ext cx="2111732" cy="466912"/>
          </a:xfrm>
          <a:prstGeom prst="line">
            <a:avLst/>
          </a:prstGeom>
          <a:ln w="44450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40BBF23-1C9C-7B42-A439-702D9770DE57}"/>
              </a:ext>
            </a:extLst>
          </p:cNvPr>
          <p:cNvCxnSpPr>
            <a:cxnSpLocks/>
            <a:stCxn id="45" idx="3"/>
            <a:endCxn id="42" idx="7"/>
          </p:cNvCxnSpPr>
          <p:nvPr/>
        </p:nvCxnSpPr>
        <p:spPr>
          <a:xfrm flipH="1">
            <a:off x="1504699" y="4989308"/>
            <a:ext cx="1836766" cy="907649"/>
          </a:xfrm>
          <a:prstGeom prst="line">
            <a:avLst/>
          </a:prstGeom>
          <a:ln w="44450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B3CC5EA0-D201-FC48-B155-A671C2FC96B5}"/>
              </a:ext>
            </a:extLst>
          </p:cNvPr>
          <p:cNvCxnSpPr>
            <a:cxnSpLocks/>
            <a:stCxn id="44" idx="2"/>
            <a:endCxn id="50" idx="6"/>
          </p:cNvCxnSpPr>
          <p:nvPr/>
        </p:nvCxnSpPr>
        <p:spPr>
          <a:xfrm flipH="1">
            <a:off x="1229733" y="5424458"/>
            <a:ext cx="2085136" cy="31763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8F8D84C-2A64-E54C-8AC0-CBEC58F427AC}"/>
              </a:ext>
            </a:extLst>
          </p:cNvPr>
          <p:cNvCxnSpPr>
            <a:cxnSpLocks/>
            <a:stCxn id="44" idx="3"/>
            <a:endCxn id="42" idx="6"/>
          </p:cNvCxnSpPr>
          <p:nvPr/>
        </p:nvCxnSpPr>
        <p:spPr>
          <a:xfrm flipH="1">
            <a:off x="1531295" y="5487974"/>
            <a:ext cx="1810170" cy="472500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77">
            <a:extLst>
              <a:ext uri="{FF2B5EF4-FFF2-40B4-BE49-F238E27FC236}">
                <a16:creationId xmlns:a16="http://schemas.microsoft.com/office/drawing/2014/main" id="{A62ADDE7-269D-6746-9B47-C77C8B76FA69}"/>
              </a:ext>
            </a:extLst>
          </p:cNvPr>
          <p:cNvSpPr/>
          <p:nvPr/>
        </p:nvSpPr>
        <p:spPr>
          <a:xfrm>
            <a:off x="5639564" y="46946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7BC39FD-E973-F246-9882-F89BFB4187A5}"/>
              </a:ext>
            </a:extLst>
          </p:cNvPr>
          <p:cNvSpPr/>
          <p:nvPr/>
        </p:nvSpPr>
        <p:spPr>
          <a:xfrm>
            <a:off x="5851972" y="5872542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1999915A-4888-4E4A-A9D1-46FEC2CD197C}"/>
              </a:ext>
            </a:extLst>
          </p:cNvPr>
          <p:cNvSpPr/>
          <p:nvPr/>
        </p:nvSpPr>
        <p:spPr>
          <a:xfrm>
            <a:off x="7817156" y="5336526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886D9551-F11B-A540-8635-F924F657A68E}"/>
              </a:ext>
            </a:extLst>
          </p:cNvPr>
          <p:cNvSpPr/>
          <p:nvPr/>
        </p:nvSpPr>
        <p:spPr>
          <a:xfrm>
            <a:off x="7817156" y="4837860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3" name="Freeform 82">
            <a:extLst>
              <a:ext uri="{FF2B5EF4-FFF2-40B4-BE49-F238E27FC236}">
                <a16:creationId xmlns:a16="http://schemas.microsoft.com/office/drawing/2014/main" id="{CCF709C6-D9A0-E643-B25B-A6C704EA6B2B}"/>
              </a:ext>
            </a:extLst>
          </p:cNvPr>
          <p:cNvSpPr/>
          <p:nvPr/>
        </p:nvSpPr>
        <p:spPr>
          <a:xfrm>
            <a:off x="4715301" y="3971002"/>
            <a:ext cx="3583598" cy="2486929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5547F123-7AC2-1B4E-83A4-F39D5EFEAAEB}"/>
              </a:ext>
            </a:extLst>
          </p:cNvPr>
          <p:cNvSpPr/>
          <p:nvPr/>
        </p:nvSpPr>
        <p:spPr>
          <a:xfrm>
            <a:off x="5550410" y="5368289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F0237E4-F6CB-7E4B-903F-075E5AF186D8}"/>
                  </a:ext>
                </a:extLst>
              </p:cNvPr>
              <p:cNvSpPr/>
              <p:nvPr/>
            </p:nvSpPr>
            <p:spPr>
              <a:xfrm>
                <a:off x="3990499" y="5192900"/>
                <a:ext cx="53091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charset="0"/>
                        </a:rPr>
                        <m:t>≈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F0237E4-F6CB-7E4B-903F-075E5AF186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499" y="5192900"/>
                <a:ext cx="53091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>
            <a:extLst>
              <a:ext uri="{FF2B5EF4-FFF2-40B4-BE49-F238E27FC236}">
                <a16:creationId xmlns:a16="http://schemas.microsoft.com/office/drawing/2014/main" id="{245FF386-7F9F-8449-A26E-62A77FBB4E1C}"/>
              </a:ext>
            </a:extLst>
          </p:cNvPr>
          <p:cNvSpPr/>
          <p:nvPr/>
        </p:nvSpPr>
        <p:spPr>
          <a:xfrm>
            <a:off x="2324600" y="2462253"/>
            <a:ext cx="181610" cy="179651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1D80EC1-F98E-DE4A-9740-ED489E84F9AC}"/>
              </a:ext>
            </a:extLst>
          </p:cNvPr>
          <p:cNvSpPr/>
          <p:nvPr/>
        </p:nvSpPr>
        <p:spPr>
          <a:xfrm>
            <a:off x="1137277" y="2046353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AF15C65-DB9D-7B4B-AE87-ECB6E1C93812}"/>
              </a:ext>
            </a:extLst>
          </p:cNvPr>
          <p:cNvSpPr/>
          <p:nvPr/>
        </p:nvSpPr>
        <p:spPr>
          <a:xfrm>
            <a:off x="1349685" y="3224211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A68713B-C0C7-5D4E-91F5-98EC88CF6406}"/>
              </a:ext>
            </a:extLst>
          </p:cNvPr>
          <p:cNvSpPr/>
          <p:nvPr/>
        </p:nvSpPr>
        <p:spPr>
          <a:xfrm>
            <a:off x="3314869" y="2688195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8309332-93AC-7941-8DC5-F6004C257E27}"/>
              </a:ext>
            </a:extLst>
          </p:cNvPr>
          <p:cNvSpPr/>
          <p:nvPr/>
        </p:nvSpPr>
        <p:spPr>
          <a:xfrm>
            <a:off x="3314869" y="2189529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FA085B6-2AFC-2C4B-891C-5BB755874EC3}"/>
              </a:ext>
            </a:extLst>
          </p:cNvPr>
          <p:cNvCxnSpPr>
            <a:cxnSpLocks/>
            <a:stCxn id="31" idx="1"/>
            <a:endCxn id="32" idx="5"/>
          </p:cNvCxnSpPr>
          <p:nvPr/>
        </p:nvCxnSpPr>
        <p:spPr>
          <a:xfrm flipH="1" flipV="1">
            <a:off x="1292291" y="2199695"/>
            <a:ext cx="1058905" cy="288867"/>
          </a:xfrm>
          <a:prstGeom prst="line">
            <a:avLst/>
          </a:prstGeom>
          <a:ln w="28575">
            <a:solidFill>
              <a:srgbClr val="FF0000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 36">
            <a:extLst>
              <a:ext uri="{FF2B5EF4-FFF2-40B4-BE49-F238E27FC236}">
                <a16:creationId xmlns:a16="http://schemas.microsoft.com/office/drawing/2014/main" id="{7B0188C3-A8D1-9947-A40F-CA62101651F0}"/>
              </a:ext>
            </a:extLst>
          </p:cNvPr>
          <p:cNvSpPr/>
          <p:nvPr/>
        </p:nvSpPr>
        <p:spPr>
          <a:xfrm>
            <a:off x="213014" y="1322671"/>
            <a:ext cx="3583598" cy="2486929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B0CAAF0-90CD-4446-B949-8F90E1CCA335}"/>
                  </a:ext>
                </a:extLst>
              </p:cNvPr>
              <p:cNvSpPr txBox="1"/>
              <p:nvPr/>
            </p:nvSpPr>
            <p:spPr>
              <a:xfrm>
                <a:off x="2298653" y="2068816"/>
                <a:ext cx="233504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𝑣</m:t>
                      </m:r>
                    </m:oMath>
                  </m:oMathPara>
                </a14:m>
                <a:endParaRPr lang="en-US" sz="1900" dirty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B0CAAF0-90CD-4446-B949-8F90E1CCA3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653" y="2068816"/>
                <a:ext cx="233504" cy="384721"/>
              </a:xfrm>
              <a:prstGeom prst="rect">
                <a:avLst/>
              </a:prstGeom>
              <a:blipFill>
                <a:blip r:embed="rId5"/>
                <a:stretch>
                  <a:fillRect r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>
            <a:extLst>
              <a:ext uri="{FF2B5EF4-FFF2-40B4-BE49-F238E27FC236}">
                <a16:creationId xmlns:a16="http://schemas.microsoft.com/office/drawing/2014/main" id="{164ADE74-2D38-AD4A-A653-EDD8033A5552}"/>
              </a:ext>
            </a:extLst>
          </p:cNvPr>
          <p:cNvSpPr/>
          <p:nvPr/>
        </p:nvSpPr>
        <p:spPr>
          <a:xfrm>
            <a:off x="1048123" y="2719958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5CEE090-F1E3-D348-98EA-62A381240D54}"/>
              </a:ext>
            </a:extLst>
          </p:cNvPr>
          <p:cNvCxnSpPr>
            <a:cxnSpLocks/>
            <a:stCxn id="31" idx="2"/>
            <a:endCxn id="40" idx="6"/>
          </p:cNvCxnSpPr>
          <p:nvPr/>
        </p:nvCxnSpPr>
        <p:spPr>
          <a:xfrm flipH="1">
            <a:off x="1229733" y="2552079"/>
            <a:ext cx="1094867" cy="257705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8C7B922-970F-4549-84E0-46C35DFE3AE2}"/>
              </a:ext>
            </a:extLst>
          </p:cNvPr>
          <p:cNvCxnSpPr>
            <a:cxnSpLocks/>
            <a:stCxn id="31" idx="3"/>
            <a:endCxn id="33" idx="7"/>
          </p:cNvCxnSpPr>
          <p:nvPr/>
        </p:nvCxnSpPr>
        <p:spPr>
          <a:xfrm flipH="1">
            <a:off x="1504699" y="2615595"/>
            <a:ext cx="846497" cy="634925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229918B-95A2-334C-B115-D1F26C11BFE5}"/>
              </a:ext>
            </a:extLst>
          </p:cNvPr>
          <p:cNvCxnSpPr>
            <a:cxnSpLocks/>
            <a:stCxn id="35" idx="2"/>
            <a:endCxn id="31" idx="7"/>
          </p:cNvCxnSpPr>
          <p:nvPr/>
        </p:nvCxnSpPr>
        <p:spPr>
          <a:xfrm flipH="1">
            <a:off x="2479614" y="2279355"/>
            <a:ext cx="835255" cy="209207"/>
          </a:xfrm>
          <a:prstGeom prst="line">
            <a:avLst/>
          </a:prstGeom>
          <a:ln w="4762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A3D5B08-6D19-234B-A8D7-BA494B01767B}"/>
              </a:ext>
            </a:extLst>
          </p:cNvPr>
          <p:cNvCxnSpPr>
            <a:cxnSpLocks/>
            <a:stCxn id="34" idx="1"/>
            <a:endCxn id="31" idx="5"/>
          </p:cNvCxnSpPr>
          <p:nvPr/>
        </p:nvCxnSpPr>
        <p:spPr>
          <a:xfrm flipH="1" flipV="1">
            <a:off x="2479614" y="2615595"/>
            <a:ext cx="861851" cy="98909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B28C525-A891-864B-83DD-EEB08A0735EA}"/>
                  </a:ext>
                </a:extLst>
              </p:cNvPr>
              <p:cNvSpPr txBox="1"/>
              <p:nvPr/>
            </p:nvSpPr>
            <p:spPr>
              <a:xfrm>
                <a:off x="1557500" y="1905665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B28C525-A891-864B-83DD-EEB08A0735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500" y="1905665"/>
                <a:ext cx="46827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13EACAF-7260-0E4F-B49A-7508AD96F62A}"/>
                  </a:ext>
                </a:extLst>
              </p:cNvPr>
              <p:cNvSpPr txBox="1"/>
              <p:nvPr/>
            </p:nvSpPr>
            <p:spPr>
              <a:xfrm>
                <a:off x="1365430" y="2280161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13EACAF-7260-0E4F-B49A-7508AD96F6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430" y="2280161"/>
                <a:ext cx="46827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6BDA408-73E2-E046-BB2E-68C479276972}"/>
                  </a:ext>
                </a:extLst>
              </p:cNvPr>
              <p:cNvSpPr txBox="1"/>
              <p:nvPr/>
            </p:nvSpPr>
            <p:spPr>
              <a:xfrm>
                <a:off x="2624306" y="1920294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6BDA408-73E2-E046-BB2E-68C479276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4306" y="1920294"/>
                <a:ext cx="46827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ED42BC4-7CD7-7B4C-AA90-294BEECB1D00}"/>
                  </a:ext>
                </a:extLst>
              </p:cNvPr>
              <p:cNvSpPr txBox="1"/>
              <p:nvPr/>
            </p:nvSpPr>
            <p:spPr>
              <a:xfrm>
                <a:off x="1713000" y="2867846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ED42BC4-7CD7-7B4C-AA90-294BEECB1D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000" y="2867846"/>
                <a:ext cx="468270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C5B174B-645C-364E-9A35-F108DD6E574C}"/>
                  </a:ext>
                </a:extLst>
              </p:cNvPr>
              <p:cNvSpPr txBox="1"/>
              <p:nvPr/>
            </p:nvSpPr>
            <p:spPr>
              <a:xfrm>
                <a:off x="2634628" y="2609724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C5B174B-645C-364E-9A35-F108DD6E57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628" y="2609724"/>
                <a:ext cx="468270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6C7ED6C-8D32-C041-A9A1-881CA9A11EC2}"/>
                  </a:ext>
                </a:extLst>
              </p:cNvPr>
              <p:cNvSpPr txBox="1"/>
              <p:nvPr/>
            </p:nvSpPr>
            <p:spPr>
              <a:xfrm>
                <a:off x="4069495" y="1115622"/>
                <a:ext cx="5560817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While edges remain: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Pick a minimum weight edge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Pair with random neighbor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Reduce mass on both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</m:sSub>
                  </m:oMath>
                </a14:m>
                <a:endParaRPr lang="en-US" sz="2800" b="0" dirty="0"/>
              </a:p>
              <a:p>
                <a:pPr marL="514350" indent="-514350">
                  <a:buFont typeface="+mj-lt"/>
                  <a:buAutoNum type="arabicPeriod"/>
                </a:pPr>
                <a:endParaRPr lang="en-US" sz="2800" dirty="0"/>
              </a:p>
              <a:p>
                <a:pPr marL="514350" indent="-514350">
                  <a:buFont typeface="+mj-lt"/>
                  <a:buAutoNum type="arabicPeriod"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6C7ED6C-8D32-C041-A9A1-881CA9A11E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9495" y="1115622"/>
                <a:ext cx="5560817" cy="2677656"/>
              </a:xfrm>
              <a:prstGeom prst="rect">
                <a:avLst/>
              </a:prstGeom>
              <a:blipFill>
                <a:blip r:embed="rId11"/>
                <a:stretch>
                  <a:fillRect l="-2050" t="-2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819656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ontent Placeholder 2"/>
          <p:cNvSpPr>
            <a:spLocks noGrp="1"/>
          </p:cNvSpPr>
          <p:nvPr>
            <p:ph idx="1"/>
          </p:nvPr>
        </p:nvSpPr>
        <p:spPr>
          <a:xfrm>
            <a:off x="213014" y="1339411"/>
            <a:ext cx="7886700" cy="5405816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0793"/>
            <a:ext cx="8381126" cy="1325563"/>
          </a:xfrm>
        </p:spPr>
        <p:txBody>
          <a:bodyPr/>
          <a:lstStyle/>
          <a:p>
            <a:r>
              <a:rPr lang="en-US" dirty="0"/>
              <a:t>Gaussian Elimination on Eulerian Laplacians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0F184111-6844-EC49-867D-5BDB7BA32238}"/>
                  </a:ext>
                </a:extLst>
              </p:cNvPr>
              <p:cNvSpPr/>
              <p:nvPr/>
            </p:nvSpPr>
            <p:spPr>
              <a:xfrm>
                <a:off x="213014" y="1076899"/>
                <a:ext cx="69358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𝑳</m:t>
                      </m:r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0F184111-6844-EC49-867D-5BDB7BA322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14" y="1076899"/>
                <a:ext cx="693587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>
            <a:extLst>
              <a:ext uri="{FF2B5EF4-FFF2-40B4-BE49-F238E27FC236}">
                <a16:creationId xmlns:a16="http://schemas.microsoft.com/office/drawing/2014/main" id="{5863B45C-A6A1-394A-AB6B-B9E2B88789AC}"/>
              </a:ext>
            </a:extLst>
          </p:cNvPr>
          <p:cNvSpPr/>
          <p:nvPr/>
        </p:nvSpPr>
        <p:spPr>
          <a:xfrm>
            <a:off x="1137277" y="4692790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14C642E-A18F-D249-AAD3-9AF92EE87EAC}"/>
              </a:ext>
            </a:extLst>
          </p:cNvPr>
          <p:cNvSpPr/>
          <p:nvPr/>
        </p:nvSpPr>
        <p:spPr>
          <a:xfrm>
            <a:off x="1349685" y="5870648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17BA6BA-85A0-3843-92AB-56323714B560}"/>
              </a:ext>
            </a:extLst>
          </p:cNvPr>
          <p:cNvSpPr/>
          <p:nvPr/>
        </p:nvSpPr>
        <p:spPr>
          <a:xfrm>
            <a:off x="3314869" y="5334632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52FE411-4DDA-5244-B998-951A0F407375}"/>
              </a:ext>
            </a:extLst>
          </p:cNvPr>
          <p:cNvSpPr/>
          <p:nvPr/>
        </p:nvSpPr>
        <p:spPr>
          <a:xfrm>
            <a:off x="3314869" y="4835966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4550DAD-7C3E-F349-9A9D-53787A1D55F8}"/>
              </a:ext>
            </a:extLst>
          </p:cNvPr>
          <p:cNvCxnSpPr>
            <a:cxnSpLocks/>
            <a:stCxn id="45" idx="1"/>
            <a:endCxn id="41" idx="6"/>
          </p:cNvCxnSpPr>
          <p:nvPr/>
        </p:nvCxnSpPr>
        <p:spPr>
          <a:xfrm flipH="1" flipV="1">
            <a:off x="1318887" y="4782616"/>
            <a:ext cx="2022578" cy="79659"/>
          </a:xfrm>
          <a:prstGeom prst="line">
            <a:avLst/>
          </a:prstGeom>
          <a:ln w="44450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reeform 46">
            <a:extLst>
              <a:ext uri="{FF2B5EF4-FFF2-40B4-BE49-F238E27FC236}">
                <a16:creationId xmlns:a16="http://schemas.microsoft.com/office/drawing/2014/main" id="{E27A300C-1A10-6F46-9127-47688B3CA272}"/>
              </a:ext>
            </a:extLst>
          </p:cNvPr>
          <p:cNvSpPr/>
          <p:nvPr/>
        </p:nvSpPr>
        <p:spPr>
          <a:xfrm>
            <a:off x="213014" y="3969108"/>
            <a:ext cx="3583598" cy="2486929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A35B821F-0B1A-AF42-8D3A-A81DC755FABB}"/>
              </a:ext>
            </a:extLst>
          </p:cNvPr>
          <p:cNvSpPr/>
          <p:nvPr/>
        </p:nvSpPr>
        <p:spPr>
          <a:xfrm>
            <a:off x="1048123" y="5366395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51" name="Right Arrow 50">
            <a:extLst>
              <a:ext uri="{FF2B5EF4-FFF2-40B4-BE49-F238E27FC236}">
                <a16:creationId xmlns:a16="http://schemas.microsoft.com/office/drawing/2014/main" id="{FD5014B6-4FC2-AD47-8BD6-1FB2385D095B}"/>
              </a:ext>
            </a:extLst>
          </p:cNvPr>
          <p:cNvSpPr/>
          <p:nvPr/>
        </p:nvSpPr>
        <p:spPr>
          <a:xfrm>
            <a:off x="4075009" y="5086307"/>
            <a:ext cx="429272" cy="14588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34136EF-0E0D-4D40-AFF5-B01E99337024}"/>
              </a:ext>
            </a:extLst>
          </p:cNvPr>
          <p:cNvCxnSpPr>
            <a:cxnSpLocks/>
            <a:stCxn id="44" idx="1"/>
            <a:endCxn id="41" idx="6"/>
          </p:cNvCxnSpPr>
          <p:nvPr/>
        </p:nvCxnSpPr>
        <p:spPr>
          <a:xfrm flipH="1" flipV="1">
            <a:off x="1318887" y="4782616"/>
            <a:ext cx="2022578" cy="578325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5680BA4-E2AD-9847-A378-E45390A40F84}"/>
              </a:ext>
            </a:extLst>
          </p:cNvPr>
          <p:cNvCxnSpPr>
            <a:cxnSpLocks/>
            <a:stCxn id="45" idx="2"/>
            <a:endCxn id="50" idx="7"/>
          </p:cNvCxnSpPr>
          <p:nvPr/>
        </p:nvCxnSpPr>
        <p:spPr>
          <a:xfrm flipH="1">
            <a:off x="1203137" y="4925792"/>
            <a:ext cx="2111732" cy="466912"/>
          </a:xfrm>
          <a:prstGeom prst="line">
            <a:avLst/>
          </a:prstGeom>
          <a:ln w="44450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40BBF23-1C9C-7B42-A439-702D9770DE57}"/>
              </a:ext>
            </a:extLst>
          </p:cNvPr>
          <p:cNvCxnSpPr>
            <a:cxnSpLocks/>
            <a:stCxn id="45" idx="3"/>
            <a:endCxn id="42" idx="7"/>
          </p:cNvCxnSpPr>
          <p:nvPr/>
        </p:nvCxnSpPr>
        <p:spPr>
          <a:xfrm flipH="1">
            <a:off x="1504699" y="4989308"/>
            <a:ext cx="1836766" cy="907649"/>
          </a:xfrm>
          <a:prstGeom prst="line">
            <a:avLst/>
          </a:prstGeom>
          <a:ln w="44450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B3CC5EA0-D201-FC48-B155-A671C2FC96B5}"/>
              </a:ext>
            </a:extLst>
          </p:cNvPr>
          <p:cNvCxnSpPr>
            <a:cxnSpLocks/>
            <a:stCxn id="44" idx="2"/>
            <a:endCxn id="50" idx="6"/>
          </p:cNvCxnSpPr>
          <p:nvPr/>
        </p:nvCxnSpPr>
        <p:spPr>
          <a:xfrm flipH="1">
            <a:off x="1229733" y="5424458"/>
            <a:ext cx="2085136" cy="31763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8F8D84C-2A64-E54C-8AC0-CBEC58F427AC}"/>
              </a:ext>
            </a:extLst>
          </p:cNvPr>
          <p:cNvCxnSpPr>
            <a:cxnSpLocks/>
            <a:stCxn id="44" idx="3"/>
            <a:endCxn id="42" idx="6"/>
          </p:cNvCxnSpPr>
          <p:nvPr/>
        </p:nvCxnSpPr>
        <p:spPr>
          <a:xfrm flipH="1">
            <a:off x="1531295" y="5487974"/>
            <a:ext cx="1810170" cy="472500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77">
            <a:extLst>
              <a:ext uri="{FF2B5EF4-FFF2-40B4-BE49-F238E27FC236}">
                <a16:creationId xmlns:a16="http://schemas.microsoft.com/office/drawing/2014/main" id="{A62ADDE7-269D-6746-9B47-C77C8B76FA69}"/>
              </a:ext>
            </a:extLst>
          </p:cNvPr>
          <p:cNvSpPr/>
          <p:nvPr/>
        </p:nvSpPr>
        <p:spPr>
          <a:xfrm>
            <a:off x="5639564" y="46946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7BC39FD-E973-F246-9882-F89BFB4187A5}"/>
              </a:ext>
            </a:extLst>
          </p:cNvPr>
          <p:cNvSpPr/>
          <p:nvPr/>
        </p:nvSpPr>
        <p:spPr>
          <a:xfrm>
            <a:off x="5851972" y="5872542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1999915A-4888-4E4A-A9D1-46FEC2CD197C}"/>
              </a:ext>
            </a:extLst>
          </p:cNvPr>
          <p:cNvSpPr/>
          <p:nvPr/>
        </p:nvSpPr>
        <p:spPr>
          <a:xfrm>
            <a:off x="7817156" y="5336526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886D9551-F11B-A540-8635-F924F657A68E}"/>
              </a:ext>
            </a:extLst>
          </p:cNvPr>
          <p:cNvSpPr/>
          <p:nvPr/>
        </p:nvSpPr>
        <p:spPr>
          <a:xfrm>
            <a:off x="7817156" y="4837860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996F6CE1-03D3-AB4F-A417-A20B5A45AE11}"/>
              </a:ext>
            </a:extLst>
          </p:cNvPr>
          <p:cNvCxnSpPr>
            <a:cxnSpLocks/>
            <a:stCxn id="81" idx="1"/>
            <a:endCxn id="78" idx="5"/>
          </p:cNvCxnSpPr>
          <p:nvPr/>
        </p:nvCxnSpPr>
        <p:spPr>
          <a:xfrm flipH="1" flipV="1">
            <a:off x="5794578" y="4848026"/>
            <a:ext cx="2049174" cy="16143"/>
          </a:xfrm>
          <a:prstGeom prst="line">
            <a:avLst/>
          </a:prstGeom>
          <a:ln w="28575">
            <a:solidFill>
              <a:srgbClr val="FF0000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Freeform 82">
            <a:extLst>
              <a:ext uri="{FF2B5EF4-FFF2-40B4-BE49-F238E27FC236}">
                <a16:creationId xmlns:a16="http://schemas.microsoft.com/office/drawing/2014/main" id="{CCF709C6-D9A0-E643-B25B-A6C704EA6B2B}"/>
              </a:ext>
            </a:extLst>
          </p:cNvPr>
          <p:cNvSpPr/>
          <p:nvPr/>
        </p:nvSpPr>
        <p:spPr>
          <a:xfrm>
            <a:off x="4715301" y="3971002"/>
            <a:ext cx="3583598" cy="2486929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5547F123-7AC2-1B4E-83A4-F39D5EFEAAEB}"/>
              </a:ext>
            </a:extLst>
          </p:cNvPr>
          <p:cNvSpPr/>
          <p:nvPr/>
        </p:nvSpPr>
        <p:spPr>
          <a:xfrm>
            <a:off x="5550410" y="5368289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F83DBFD7-0B7A-4B47-849F-1DED316A8A41}"/>
                  </a:ext>
                </a:extLst>
              </p:cNvPr>
              <p:cNvSpPr txBox="1"/>
              <p:nvPr/>
            </p:nvSpPr>
            <p:spPr>
              <a:xfrm>
                <a:off x="6491001" y="4402571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F83DBFD7-0B7A-4B47-849F-1DED316A8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1001" y="4402571"/>
                <a:ext cx="46827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F0237E4-F6CB-7E4B-903F-075E5AF186D8}"/>
                  </a:ext>
                </a:extLst>
              </p:cNvPr>
              <p:cNvSpPr/>
              <p:nvPr/>
            </p:nvSpPr>
            <p:spPr>
              <a:xfrm>
                <a:off x="3990499" y="5192900"/>
                <a:ext cx="53091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charset="0"/>
                        </a:rPr>
                        <m:t>≈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F0237E4-F6CB-7E4B-903F-075E5AF186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499" y="5192900"/>
                <a:ext cx="53091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>
            <a:extLst>
              <a:ext uri="{FF2B5EF4-FFF2-40B4-BE49-F238E27FC236}">
                <a16:creationId xmlns:a16="http://schemas.microsoft.com/office/drawing/2014/main" id="{245FF386-7F9F-8449-A26E-62A77FBB4E1C}"/>
              </a:ext>
            </a:extLst>
          </p:cNvPr>
          <p:cNvSpPr/>
          <p:nvPr/>
        </p:nvSpPr>
        <p:spPr>
          <a:xfrm>
            <a:off x="2324600" y="2462253"/>
            <a:ext cx="181610" cy="179651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1D80EC1-F98E-DE4A-9740-ED489E84F9AC}"/>
              </a:ext>
            </a:extLst>
          </p:cNvPr>
          <p:cNvSpPr/>
          <p:nvPr/>
        </p:nvSpPr>
        <p:spPr>
          <a:xfrm>
            <a:off x="1137277" y="2046353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AF15C65-DB9D-7B4B-AE87-ECB6E1C93812}"/>
              </a:ext>
            </a:extLst>
          </p:cNvPr>
          <p:cNvSpPr/>
          <p:nvPr/>
        </p:nvSpPr>
        <p:spPr>
          <a:xfrm>
            <a:off x="1349685" y="3224211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A68713B-C0C7-5D4E-91F5-98EC88CF6406}"/>
              </a:ext>
            </a:extLst>
          </p:cNvPr>
          <p:cNvSpPr/>
          <p:nvPr/>
        </p:nvSpPr>
        <p:spPr>
          <a:xfrm>
            <a:off x="3314869" y="2688195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8309332-93AC-7941-8DC5-F6004C257E27}"/>
              </a:ext>
            </a:extLst>
          </p:cNvPr>
          <p:cNvSpPr/>
          <p:nvPr/>
        </p:nvSpPr>
        <p:spPr>
          <a:xfrm>
            <a:off x="3314869" y="2189529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FA085B6-2AFC-2C4B-891C-5BB755874EC3}"/>
              </a:ext>
            </a:extLst>
          </p:cNvPr>
          <p:cNvCxnSpPr>
            <a:cxnSpLocks/>
            <a:stCxn id="31" idx="1"/>
            <a:endCxn id="32" idx="5"/>
          </p:cNvCxnSpPr>
          <p:nvPr/>
        </p:nvCxnSpPr>
        <p:spPr>
          <a:xfrm flipH="1" flipV="1">
            <a:off x="1292291" y="2199695"/>
            <a:ext cx="1058905" cy="288867"/>
          </a:xfrm>
          <a:prstGeom prst="line">
            <a:avLst/>
          </a:prstGeom>
          <a:ln w="28575">
            <a:solidFill>
              <a:srgbClr val="FF0000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 36">
            <a:extLst>
              <a:ext uri="{FF2B5EF4-FFF2-40B4-BE49-F238E27FC236}">
                <a16:creationId xmlns:a16="http://schemas.microsoft.com/office/drawing/2014/main" id="{7B0188C3-A8D1-9947-A40F-CA62101651F0}"/>
              </a:ext>
            </a:extLst>
          </p:cNvPr>
          <p:cNvSpPr/>
          <p:nvPr/>
        </p:nvSpPr>
        <p:spPr>
          <a:xfrm>
            <a:off x="213014" y="1322671"/>
            <a:ext cx="3583598" cy="2486929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B0CAAF0-90CD-4446-B949-8F90E1CCA335}"/>
                  </a:ext>
                </a:extLst>
              </p:cNvPr>
              <p:cNvSpPr txBox="1"/>
              <p:nvPr/>
            </p:nvSpPr>
            <p:spPr>
              <a:xfrm>
                <a:off x="2298653" y="2068816"/>
                <a:ext cx="233504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𝑣</m:t>
                      </m:r>
                    </m:oMath>
                  </m:oMathPara>
                </a14:m>
                <a:endParaRPr lang="en-US" sz="1900" dirty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B0CAAF0-90CD-4446-B949-8F90E1CCA3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653" y="2068816"/>
                <a:ext cx="233504" cy="384721"/>
              </a:xfrm>
              <a:prstGeom prst="rect">
                <a:avLst/>
              </a:prstGeom>
              <a:blipFill>
                <a:blip r:embed="rId6"/>
                <a:stretch>
                  <a:fillRect r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>
            <a:extLst>
              <a:ext uri="{FF2B5EF4-FFF2-40B4-BE49-F238E27FC236}">
                <a16:creationId xmlns:a16="http://schemas.microsoft.com/office/drawing/2014/main" id="{164ADE74-2D38-AD4A-A653-EDD8033A5552}"/>
              </a:ext>
            </a:extLst>
          </p:cNvPr>
          <p:cNvSpPr/>
          <p:nvPr/>
        </p:nvSpPr>
        <p:spPr>
          <a:xfrm>
            <a:off x="1048123" y="2719958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5CEE090-F1E3-D348-98EA-62A381240D54}"/>
              </a:ext>
            </a:extLst>
          </p:cNvPr>
          <p:cNvCxnSpPr>
            <a:cxnSpLocks/>
            <a:stCxn id="31" idx="2"/>
            <a:endCxn id="40" idx="6"/>
          </p:cNvCxnSpPr>
          <p:nvPr/>
        </p:nvCxnSpPr>
        <p:spPr>
          <a:xfrm flipH="1">
            <a:off x="1229733" y="2552079"/>
            <a:ext cx="1094867" cy="257705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8C7B922-970F-4549-84E0-46C35DFE3AE2}"/>
              </a:ext>
            </a:extLst>
          </p:cNvPr>
          <p:cNvCxnSpPr>
            <a:cxnSpLocks/>
            <a:stCxn id="31" idx="3"/>
            <a:endCxn id="33" idx="7"/>
          </p:cNvCxnSpPr>
          <p:nvPr/>
        </p:nvCxnSpPr>
        <p:spPr>
          <a:xfrm flipH="1">
            <a:off x="1504699" y="2615595"/>
            <a:ext cx="846497" cy="634925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229918B-95A2-334C-B115-D1F26C11BFE5}"/>
              </a:ext>
            </a:extLst>
          </p:cNvPr>
          <p:cNvCxnSpPr>
            <a:cxnSpLocks/>
            <a:stCxn id="35" idx="2"/>
            <a:endCxn id="31" idx="7"/>
          </p:cNvCxnSpPr>
          <p:nvPr/>
        </p:nvCxnSpPr>
        <p:spPr>
          <a:xfrm flipH="1">
            <a:off x="2479614" y="2279355"/>
            <a:ext cx="835255" cy="209207"/>
          </a:xfrm>
          <a:prstGeom prst="line">
            <a:avLst/>
          </a:prstGeom>
          <a:ln w="47625">
            <a:solidFill>
              <a:srgbClr val="FF0000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A3D5B08-6D19-234B-A8D7-BA494B01767B}"/>
              </a:ext>
            </a:extLst>
          </p:cNvPr>
          <p:cNvCxnSpPr>
            <a:cxnSpLocks/>
            <a:stCxn id="34" idx="1"/>
            <a:endCxn id="31" idx="5"/>
          </p:cNvCxnSpPr>
          <p:nvPr/>
        </p:nvCxnSpPr>
        <p:spPr>
          <a:xfrm flipH="1" flipV="1">
            <a:off x="2479614" y="2615595"/>
            <a:ext cx="861851" cy="98909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B28C525-A891-864B-83DD-EEB08A0735EA}"/>
                  </a:ext>
                </a:extLst>
              </p:cNvPr>
              <p:cNvSpPr txBox="1"/>
              <p:nvPr/>
            </p:nvSpPr>
            <p:spPr>
              <a:xfrm>
                <a:off x="1557500" y="1905665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B28C525-A891-864B-83DD-EEB08A0735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500" y="1905665"/>
                <a:ext cx="46827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13EACAF-7260-0E4F-B49A-7508AD96F62A}"/>
                  </a:ext>
                </a:extLst>
              </p:cNvPr>
              <p:cNvSpPr txBox="1"/>
              <p:nvPr/>
            </p:nvSpPr>
            <p:spPr>
              <a:xfrm>
                <a:off x="1365430" y="2280161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13EACAF-7260-0E4F-B49A-7508AD96F6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430" y="2280161"/>
                <a:ext cx="46827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6BDA408-73E2-E046-BB2E-68C479276972}"/>
                  </a:ext>
                </a:extLst>
              </p:cNvPr>
              <p:cNvSpPr txBox="1"/>
              <p:nvPr/>
            </p:nvSpPr>
            <p:spPr>
              <a:xfrm>
                <a:off x="2624306" y="1920294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6BDA408-73E2-E046-BB2E-68C479276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4306" y="1920294"/>
                <a:ext cx="468270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ED42BC4-7CD7-7B4C-AA90-294BEECB1D00}"/>
                  </a:ext>
                </a:extLst>
              </p:cNvPr>
              <p:cNvSpPr txBox="1"/>
              <p:nvPr/>
            </p:nvSpPr>
            <p:spPr>
              <a:xfrm>
                <a:off x="1713000" y="2867846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ED42BC4-7CD7-7B4C-AA90-294BEECB1D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000" y="2867846"/>
                <a:ext cx="468270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C5B174B-645C-364E-9A35-F108DD6E574C}"/>
                  </a:ext>
                </a:extLst>
              </p:cNvPr>
              <p:cNvSpPr txBox="1"/>
              <p:nvPr/>
            </p:nvSpPr>
            <p:spPr>
              <a:xfrm>
                <a:off x="2634628" y="2609724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C5B174B-645C-364E-9A35-F108DD6E57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628" y="2609724"/>
                <a:ext cx="468270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6C7ED6C-8D32-C041-A9A1-881CA9A11EC2}"/>
                  </a:ext>
                </a:extLst>
              </p:cNvPr>
              <p:cNvSpPr txBox="1"/>
              <p:nvPr/>
            </p:nvSpPr>
            <p:spPr>
              <a:xfrm>
                <a:off x="4069495" y="1115622"/>
                <a:ext cx="5560817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While edges remain: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Pick a minimum weight edge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Pair with random neighbor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Reduce mass on both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</m:sSub>
                  </m:oMath>
                </a14:m>
                <a:endParaRPr lang="en-US" sz="2800" b="0" dirty="0"/>
              </a:p>
              <a:p>
                <a:pPr marL="514350" indent="-514350">
                  <a:buFont typeface="+mj-lt"/>
                  <a:buAutoNum type="arabicPeriod"/>
                </a:pPr>
                <a:endParaRPr lang="en-US" sz="2800" dirty="0"/>
              </a:p>
              <a:p>
                <a:pPr marL="514350" indent="-514350">
                  <a:buFont typeface="+mj-lt"/>
                  <a:buAutoNum type="arabicPeriod"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6C7ED6C-8D32-C041-A9A1-881CA9A11E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9495" y="1115622"/>
                <a:ext cx="5560817" cy="2677656"/>
              </a:xfrm>
              <a:prstGeom prst="rect">
                <a:avLst/>
              </a:prstGeom>
              <a:blipFill>
                <a:blip r:embed="rId12"/>
                <a:stretch>
                  <a:fillRect l="-2050" t="-2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921325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ontent Placeholder 2"/>
          <p:cNvSpPr>
            <a:spLocks noGrp="1"/>
          </p:cNvSpPr>
          <p:nvPr>
            <p:ph idx="1"/>
          </p:nvPr>
        </p:nvSpPr>
        <p:spPr>
          <a:xfrm>
            <a:off x="213014" y="1339411"/>
            <a:ext cx="7886700" cy="5405816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0793"/>
            <a:ext cx="8381126" cy="1325563"/>
          </a:xfrm>
        </p:spPr>
        <p:txBody>
          <a:bodyPr/>
          <a:lstStyle/>
          <a:p>
            <a:r>
              <a:rPr lang="en-US" dirty="0"/>
              <a:t>Gaussian Elimination on Eulerian Laplacians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0F184111-6844-EC49-867D-5BDB7BA32238}"/>
                  </a:ext>
                </a:extLst>
              </p:cNvPr>
              <p:cNvSpPr/>
              <p:nvPr/>
            </p:nvSpPr>
            <p:spPr>
              <a:xfrm>
                <a:off x="213014" y="1076899"/>
                <a:ext cx="69358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𝑳</m:t>
                      </m:r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0F184111-6844-EC49-867D-5BDB7BA322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14" y="1076899"/>
                <a:ext cx="693587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>
            <a:extLst>
              <a:ext uri="{FF2B5EF4-FFF2-40B4-BE49-F238E27FC236}">
                <a16:creationId xmlns:a16="http://schemas.microsoft.com/office/drawing/2014/main" id="{5863B45C-A6A1-394A-AB6B-B9E2B88789AC}"/>
              </a:ext>
            </a:extLst>
          </p:cNvPr>
          <p:cNvSpPr/>
          <p:nvPr/>
        </p:nvSpPr>
        <p:spPr>
          <a:xfrm>
            <a:off x="1137277" y="4692790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14C642E-A18F-D249-AAD3-9AF92EE87EAC}"/>
              </a:ext>
            </a:extLst>
          </p:cNvPr>
          <p:cNvSpPr/>
          <p:nvPr/>
        </p:nvSpPr>
        <p:spPr>
          <a:xfrm>
            <a:off x="1349685" y="5870648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17BA6BA-85A0-3843-92AB-56323714B560}"/>
              </a:ext>
            </a:extLst>
          </p:cNvPr>
          <p:cNvSpPr/>
          <p:nvPr/>
        </p:nvSpPr>
        <p:spPr>
          <a:xfrm>
            <a:off x="3314869" y="5334632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52FE411-4DDA-5244-B998-951A0F407375}"/>
              </a:ext>
            </a:extLst>
          </p:cNvPr>
          <p:cNvSpPr/>
          <p:nvPr/>
        </p:nvSpPr>
        <p:spPr>
          <a:xfrm>
            <a:off x="3314869" y="4835966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4550DAD-7C3E-F349-9A9D-53787A1D55F8}"/>
              </a:ext>
            </a:extLst>
          </p:cNvPr>
          <p:cNvCxnSpPr>
            <a:cxnSpLocks/>
            <a:stCxn id="45" idx="1"/>
            <a:endCxn id="41" idx="6"/>
          </p:cNvCxnSpPr>
          <p:nvPr/>
        </p:nvCxnSpPr>
        <p:spPr>
          <a:xfrm flipH="1" flipV="1">
            <a:off x="1318887" y="4782616"/>
            <a:ext cx="2022578" cy="79659"/>
          </a:xfrm>
          <a:prstGeom prst="line">
            <a:avLst/>
          </a:prstGeom>
          <a:ln w="44450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reeform 46">
            <a:extLst>
              <a:ext uri="{FF2B5EF4-FFF2-40B4-BE49-F238E27FC236}">
                <a16:creationId xmlns:a16="http://schemas.microsoft.com/office/drawing/2014/main" id="{E27A300C-1A10-6F46-9127-47688B3CA272}"/>
              </a:ext>
            </a:extLst>
          </p:cNvPr>
          <p:cNvSpPr/>
          <p:nvPr/>
        </p:nvSpPr>
        <p:spPr>
          <a:xfrm>
            <a:off x="213014" y="3969108"/>
            <a:ext cx="3583598" cy="2486929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A35B821F-0B1A-AF42-8D3A-A81DC755FABB}"/>
              </a:ext>
            </a:extLst>
          </p:cNvPr>
          <p:cNvSpPr/>
          <p:nvPr/>
        </p:nvSpPr>
        <p:spPr>
          <a:xfrm>
            <a:off x="1048123" y="5366395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51" name="Right Arrow 50">
            <a:extLst>
              <a:ext uri="{FF2B5EF4-FFF2-40B4-BE49-F238E27FC236}">
                <a16:creationId xmlns:a16="http://schemas.microsoft.com/office/drawing/2014/main" id="{FD5014B6-4FC2-AD47-8BD6-1FB2385D095B}"/>
              </a:ext>
            </a:extLst>
          </p:cNvPr>
          <p:cNvSpPr/>
          <p:nvPr/>
        </p:nvSpPr>
        <p:spPr>
          <a:xfrm>
            <a:off x="4075009" y="5086307"/>
            <a:ext cx="429272" cy="14588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34136EF-0E0D-4D40-AFF5-B01E99337024}"/>
              </a:ext>
            </a:extLst>
          </p:cNvPr>
          <p:cNvCxnSpPr>
            <a:cxnSpLocks/>
            <a:stCxn id="44" idx="1"/>
            <a:endCxn id="41" idx="6"/>
          </p:cNvCxnSpPr>
          <p:nvPr/>
        </p:nvCxnSpPr>
        <p:spPr>
          <a:xfrm flipH="1" flipV="1">
            <a:off x="1318887" y="4782616"/>
            <a:ext cx="2022578" cy="578325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5680BA4-E2AD-9847-A378-E45390A40F84}"/>
              </a:ext>
            </a:extLst>
          </p:cNvPr>
          <p:cNvCxnSpPr>
            <a:cxnSpLocks/>
            <a:stCxn id="45" idx="2"/>
            <a:endCxn id="50" idx="7"/>
          </p:cNvCxnSpPr>
          <p:nvPr/>
        </p:nvCxnSpPr>
        <p:spPr>
          <a:xfrm flipH="1">
            <a:off x="1203137" y="4925792"/>
            <a:ext cx="2111732" cy="466912"/>
          </a:xfrm>
          <a:prstGeom prst="line">
            <a:avLst/>
          </a:prstGeom>
          <a:ln w="44450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40BBF23-1C9C-7B42-A439-702D9770DE57}"/>
              </a:ext>
            </a:extLst>
          </p:cNvPr>
          <p:cNvCxnSpPr>
            <a:cxnSpLocks/>
            <a:stCxn id="45" idx="3"/>
            <a:endCxn id="42" idx="7"/>
          </p:cNvCxnSpPr>
          <p:nvPr/>
        </p:nvCxnSpPr>
        <p:spPr>
          <a:xfrm flipH="1">
            <a:off x="1504699" y="4989308"/>
            <a:ext cx="1836766" cy="907649"/>
          </a:xfrm>
          <a:prstGeom prst="line">
            <a:avLst/>
          </a:prstGeom>
          <a:ln w="44450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B3CC5EA0-D201-FC48-B155-A671C2FC96B5}"/>
              </a:ext>
            </a:extLst>
          </p:cNvPr>
          <p:cNvCxnSpPr>
            <a:cxnSpLocks/>
            <a:stCxn id="44" idx="2"/>
            <a:endCxn id="50" idx="6"/>
          </p:cNvCxnSpPr>
          <p:nvPr/>
        </p:nvCxnSpPr>
        <p:spPr>
          <a:xfrm flipH="1">
            <a:off x="1229733" y="5424458"/>
            <a:ext cx="2085136" cy="31763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8F8D84C-2A64-E54C-8AC0-CBEC58F427AC}"/>
              </a:ext>
            </a:extLst>
          </p:cNvPr>
          <p:cNvCxnSpPr>
            <a:cxnSpLocks/>
            <a:stCxn id="44" idx="3"/>
            <a:endCxn id="42" idx="6"/>
          </p:cNvCxnSpPr>
          <p:nvPr/>
        </p:nvCxnSpPr>
        <p:spPr>
          <a:xfrm flipH="1">
            <a:off x="1531295" y="5487974"/>
            <a:ext cx="1810170" cy="472500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77">
            <a:extLst>
              <a:ext uri="{FF2B5EF4-FFF2-40B4-BE49-F238E27FC236}">
                <a16:creationId xmlns:a16="http://schemas.microsoft.com/office/drawing/2014/main" id="{A62ADDE7-269D-6746-9B47-C77C8B76FA69}"/>
              </a:ext>
            </a:extLst>
          </p:cNvPr>
          <p:cNvSpPr/>
          <p:nvPr/>
        </p:nvSpPr>
        <p:spPr>
          <a:xfrm>
            <a:off x="5639564" y="46946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7BC39FD-E973-F246-9882-F89BFB4187A5}"/>
              </a:ext>
            </a:extLst>
          </p:cNvPr>
          <p:cNvSpPr/>
          <p:nvPr/>
        </p:nvSpPr>
        <p:spPr>
          <a:xfrm>
            <a:off x="5851972" y="5872542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1999915A-4888-4E4A-A9D1-46FEC2CD197C}"/>
              </a:ext>
            </a:extLst>
          </p:cNvPr>
          <p:cNvSpPr/>
          <p:nvPr/>
        </p:nvSpPr>
        <p:spPr>
          <a:xfrm>
            <a:off x="7817156" y="5336526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886D9551-F11B-A540-8635-F924F657A68E}"/>
              </a:ext>
            </a:extLst>
          </p:cNvPr>
          <p:cNvSpPr/>
          <p:nvPr/>
        </p:nvSpPr>
        <p:spPr>
          <a:xfrm>
            <a:off x="7817156" y="4837860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996F6CE1-03D3-AB4F-A417-A20B5A45AE11}"/>
              </a:ext>
            </a:extLst>
          </p:cNvPr>
          <p:cNvCxnSpPr>
            <a:cxnSpLocks/>
            <a:stCxn id="81" idx="1"/>
            <a:endCxn id="78" idx="5"/>
          </p:cNvCxnSpPr>
          <p:nvPr/>
        </p:nvCxnSpPr>
        <p:spPr>
          <a:xfrm flipH="1" flipV="1">
            <a:off x="5794578" y="4848026"/>
            <a:ext cx="2049174" cy="16143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Freeform 82">
            <a:extLst>
              <a:ext uri="{FF2B5EF4-FFF2-40B4-BE49-F238E27FC236}">
                <a16:creationId xmlns:a16="http://schemas.microsoft.com/office/drawing/2014/main" id="{CCF709C6-D9A0-E643-B25B-A6C704EA6B2B}"/>
              </a:ext>
            </a:extLst>
          </p:cNvPr>
          <p:cNvSpPr/>
          <p:nvPr/>
        </p:nvSpPr>
        <p:spPr>
          <a:xfrm>
            <a:off x="4715301" y="3971002"/>
            <a:ext cx="3583598" cy="2486929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5547F123-7AC2-1B4E-83A4-F39D5EFEAAEB}"/>
              </a:ext>
            </a:extLst>
          </p:cNvPr>
          <p:cNvSpPr/>
          <p:nvPr/>
        </p:nvSpPr>
        <p:spPr>
          <a:xfrm>
            <a:off x="5550410" y="5368289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F83DBFD7-0B7A-4B47-849F-1DED316A8A41}"/>
                  </a:ext>
                </a:extLst>
              </p:cNvPr>
              <p:cNvSpPr txBox="1"/>
              <p:nvPr/>
            </p:nvSpPr>
            <p:spPr>
              <a:xfrm>
                <a:off x="6491001" y="4402571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F83DBFD7-0B7A-4B47-849F-1DED316A8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1001" y="4402571"/>
                <a:ext cx="46827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F0237E4-F6CB-7E4B-903F-075E5AF186D8}"/>
                  </a:ext>
                </a:extLst>
              </p:cNvPr>
              <p:cNvSpPr/>
              <p:nvPr/>
            </p:nvSpPr>
            <p:spPr>
              <a:xfrm>
                <a:off x="3990499" y="5192900"/>
                <a:ext cx="53091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charset="0"/>
                        </a:rPr>
                        <m:t>≈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F0237E4-F6CB-7E4B-903F-075E5AF186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499" y="5192900"/>
                <a:ext cx="53091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>
            <a:extLst>
              <a:ext uri="{FF2B5EF4-FFF2-40B4-BE49-F238E27FC236}">
                <a16:creationId xmlns:a16="http://schemas.microsoft.com/office/drawing/2014/main" id="{245FF386-7F9F-8449-A26E-62A77FBB4E1C}"/>
              </a:ext>
            </a:extLst>
          </p:cNvPr>
          <p:cNvSpPr/>
          <p:nvPr/>
        </p:nvSpPr>
        <p:spPr>
          <a:xfrm>
            <a:off x="2324600" y="2462253"/>
            <a:ext cx="181610" cy="179651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1D80EC1-F98E-DE4A-9740-ED489E84F9AC}"/>
              </a:ext>
            </a:extLst>
          </p:cNvPr>
          <p:cNvSpPr/>
          <p:nvPr/>
        </p:nvSpPr>
        <p:spPr>
          <a:xfrm>
            <a:off x="1137277" y="2046353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AF15C65-DB9D-7B4B-AE87-ECB6E1C93812}"/>
              </a:ext>
            </a:extLst>
          </p:cNvPr>
          <p:cNvSpPr/>
          <p:nvPr/>
        </p:nvSpPr>
        <p:spPr>
          <a:xfrm>
            <a:off x="1349685" y="3224211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A68713B-C0C7-5D4E-91F5-98EC88CF6406}"/>
              </a:ext>
            </a:extLst>
          </p:cNvPr>
          <p:cNvSpPr/>
          <p:nvPr/>
        </p:nvSpPr>
        <p:spPr>
          <a:xfrm>
            <a:off x="3314869" y="2688195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8309332-93AC-7941-8DC5-F6004C257E27}"/>
              </a:ext>
            </a:extLst>
          </p:cNvPr>
          <p:cNvSpPr/>
          <p:nvPr/>
        </p:nvSpPr>
        <p:spPr>
          <a:xfrm>
            <a:off x="3314869" y="2189529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7B0188C3-A8D1-9947-A40F-CA62101651F0}"/>
              </a:ext>
            </a:extLst>
          </p:cNvPr>
          <p:cNvSpPr/>
          <p:nvPr/>
        </p:nvSpPr>
        <p:spPr>
          <a:xfrm>
            <a:off x="213014" y="1322671"/>
            <a:ext cx="3583598" cy="2486929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B0CAAF0-90CD-4446-B949-8F90E1CCA335}"/>
                  </a:ext>
                </a:extLst>
              </p:cNvPr>
              <p:cNvSpPr txBox="1"/>
              <p:nvPr/>
            </p:nvSpPr>
            <p:spPr>
              <a:xfrm>
                <a:off x="2298653" y="2068816"/>
                <a:ext cx="233504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𝑣</m:t>
                      </m:r>
                    </m:oMath>
                  </m:oMathPara>
                </a14:m>
                <a:endParaRPr lang="en-US" sz="1900" dirty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B0CAAF0-90CD-4446-B949-8F90E1CCA3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653" y="2068816"/>
                <a:ext cx="233504" cy="384721"/>
              </a:xfrm>
              <a:prstGeom prst="rect">
                <a:avLst/>
              </a:prstGeom>
              <a:blipFill>
                <a:blip r:embed="rId6"/>
                <a:stretch>
                  <a:fillRect r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>
            <a:extLst>
              <a:ext uri="{FF2B5EF4-FFF2-40B4-BE49-F238E27FC236}">
                <a16:creationId xmlns:a16="http://schemas.microsoft.com/office/drawing/2014/main" id="{164ADE74-2D38-AD4A-A653-EDD8033A5552}"/>
              </a:ext>
            </a:extLst>
          </p:cNvPr>
          <p:cNvSpPr/>
          <p:nvPr/>
        </p:nvSpPr>
        <p:spPr>
          <a:xfrm>
            <a:off x="1048123" y="2719958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5CEE090-F1E3-D348-98EA-62A381240D54}"/>
              </a:ext>
            </a:extLst>
          </p:cNvPr>
          <p:cNvCxnSpPr>
            <a:cxnSpLocks/>
            <a:stCxn id="31" idx="2"/>
            <a:endCxn id="40" idx="6"/>
          </p:cNvCxnSpPr>
          <p:nvPr/>
        </p:nvCxnSpPr>
        <p:spPr>
          <a:xfrm flipH="1">
            <a:off x="1229733" y="2552079"/>
            <a:ext cx="1094867" cy="257705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8C7B922-970F-4549-84E0-46C35DFE3AE2}"/>
              </a:ext>
            </a:extLst>
          </p:cNvPr>
          <p:cNvCxnSpPr>
            <a:cxnSpLocks/>
            <a:stCxn id="31" idx="3"/>
            <a:endCxn id="33" idx="7"/>
          </p:cNvCxnSpPr>
          <p:nvPr/>
        </p:nvCxnSpPr>
        <p:spPr>
          <a:xfrm flipH="1">
            <a:off x="1504699" y="2615595"/>
            <a:ext cx="846497" cy="634925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229918B-95A2-334C-B115-D1F26C11BFE5}"/>
              </a:ext>
            </a:extLst>
          </p:cNvPr>
          <p:cNvCxnSpPr>
            <a:cxnSpLocks/>
            <a:stCxn id="35" idx="2"/>
            <a:endCxn id="31" idx="7"/>
          </p:cNvCxnSpPr>
          <p:nvPr/>
        </p:nvCxnSpPr>
        <p:spPr>
          <a:xfrm flipH="1">
            <a:off x="2479614" y="2279355"/>
            <a:ext cx="835255" cy="209207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A3D5B08-6D19-234B-A8D7-BA494B01767B}"/>
              </a:ext>
            </a:extLst>
          </p:cNvPr>
          <p:cNvCxnSpPr>
            <a:cxnSpLocks/>
            <a:stCxn id="34" idx="1"/>
            <a:endCxn id="31" idx="5"/>
          </p:cNvCxnSpPr>
          <p:nvPr/>
        </p:nvCxnSpPr>
        <p:spPr>
          <a:xfrm flipH="1" flipV="1">
            <a:off x="2479614" y="2615595"/>
            <a:ext cx="861851" cy="98909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13EACAF-7260-0E4F-B49A-7508AD96F62A}"/>
                  </a:ext>
                </a:extLst>
              </p:cNvPr>
              <p:cNvSpPr txBox="1"/>
              <p:nvPr/>
            </p:nvSpPr>
            <p:spPr>
              <a:xfrm>
                <a:off x="1365430" y="2280161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13EACAF-7260-0E4F-B49A-7508AD96F6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430" y="2280161"/>
                <a:ext cx="46827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6BDA408-73E2-E046-BB2E-68C479276972}"/>
                  </a:ext>
                </a:extLst>
              </p:cNvPr>
              <p:cNvSpPr txBox="1"/>
              <p:nvPr/>
            </p:nvSpPr>
            <p:spPr>
              <a:xfrm>
                <a:off x="2624306" y="1920294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6BDA408-73E2-E046-BB2E-68C479276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4306" y="1920294"/>
                <a:ext cx="46827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ED42BC4-7CD7-7B4C-AA90-294BEECB1D00}"/>
                  </a:ext>
                </a:extLst>
              </p:cNvPr>
              <p:cNvSpPr txBox="1"/>
              <p:nvPr/>
            </p:nvSpPr>
            <p:spPr>
              <a:xfrm>
                <a:off x="1713000" y="2867846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ED42BC4-7CD7-7B4C-AA90-294BEECB1D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000" y="2867846"/>
                <a:ext cx="468270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C5B174B-645C-364E-9A35-F108DD6E574C}"/>
                  </a:ext>
                </a:extLst>
              </p:cNvPr>
              <p:cNvSpPr txBox="1"/>
              <p:nvPr/>
            </p:nvSpPr>
            <p:spPr>
              <a:xfrm>
                <a:off x="2634628" y="2609724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C5B174B-645C-364E-9A35-F108DD6E57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628" y="2609724"/>
                <a:ext cx="468270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6C7ED6C-8D32-C041-A9A1-881CA9A11EC2}"/>
                  </a:ext>
                </a:extLst>
              </p:cNvPr>
              <p:cNvSpPr txBox="1"/>
              <p:nvPr/>
            </p:nvSpPr>
            <p:spPr>
              <a:xfrm>
                <a:off x="4069495" y="1115622"/>
                <a:ext cx="5560817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While edges remain: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Pick a minimum weight edge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Pair with random neighbor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Reduce mass on both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</m:sSub>
                  </m:oMath>
                </a14:m>
                <a:endParaRPr lang="en-US" sz="2800" b="0" dirty="0"/>
              </a:p>
              <a:p>
                <a:pPr marL="514350" indent="-514350">
                  <a:buFont typeface="+mj-lt"/>
                  <a:buAutoNum type="arabicPeriod"/>
                </a:pPr>
                <a:endParaRPr lang="en-US" sz="2800" dirty="0"/>
              </a:p>
              <a:p>
                <a:pPr marL="514350" indent="-514350">
                  <a:buFont typeface="+mj-lt"/>
                  <a:buAutoNum type="arabicPeriod"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6C7ED6C-8D32-C041-A9A1-881CA9A11E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9495" y="1115622"/>
                <a:ext cx="5560817" cy="2677656"/>
              </a:xfrm>
              <a:prstGeom prst="rect">
                <a:avLst/>
              </a:prstGeom>
              <a:blipFill>
                <a:blip r:embed="rId11"/>
                <a:stretch>
                  <a:fillRect l="-2050" t="-2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54921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ontent Placeholder 2"/>
          <p:cNvSpPr>
            <a:spLocks noGrp="1"/>
          </p:cNvSpPr>
          <p:nvPr>
            <p:ph idx="1"/>
          </p:nvPr>
        </p:nvSpPr>
        <p:spPr>
          <a:xfrm>
            <a:off x="213014" y="1339411"/>
            <a:ext cx="7886700" cy="5405816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0793"/>
            <a:ext cx="8381126" cy="1325563"/>
          </a:xfrm>
        </p:spPr>
        <p:txBody>
          <a:bodyPr/>
          <a:lstStyle/>
          <a:p>
            <a:r>
              <a:rPr lang="en-US" dirty="0"/>
              <a:t>Gaussian Elimination on Eulerian Laplacians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0F184111-6844-EC49-867D-5BDB7BA32238}"/>
                  </a:ext>
                </a:extLst>
              </p:cNvPr>
              <p:cNvSpPr/>
              <p:nvPr/>
            </p:nvSpPr>
            <p:spPr>
              <a:xfrm>
                <a:off x="213014" y="1076899"/>
                <a:ext cx="69358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𝑳</m:t>
                      </m:r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0F184111-6844-EC49-867D-5BDB7BA322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14" y="1076899"/>
                <a:ext cx="693587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>
            <a:extLst>
              <a:ext uri="{FF2B5EF4-FFF2-40B4-BE49-F238E27FC236}">
                <a16:creationId xmlns:a16="http://schemas.microsoft.com/office/drawing/2014/main" id="{5863B45C-A6A1-394A-AB6B-B9E2B88789AC}"/>
              </a:ext>
            </a:extLst>
          </p:cNvPr>
          <p:cNvSpPr/>
          <p:nvPr/>
        </p:nvSpPr>
        <p:spPr>
          <a:xfrm>
            <a:off x="1137277" y="4692790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14C642E-A18F-D249-AAD3-9AF92EE87EAC}"/>
              </a:ext>
            </a:extLst>
          </p:cNvPr>
          <p:cNvSpPr/>
          <p:nvPr/>
        </p:nvSpPr>
        <p:spPr>
          <a:xfrm>
            <a:off x="1349685" y="5870648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17BA6BA-85A0-3843-92AB-56323714B560}"/>
              </a:ext>
            </a:extLst>
          </p:cNvPr>
          <p:cNvSpPr/>
          <p:nvPr/>
        </p:nvSpPr>
        <p:spPr>
          <a:xfrm>
            <a:off x="3314869" y="5334632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52FE411-4DDA-5244-B998-951A0F407375}"/>
              </a:ext>
            </a:extLst>
          </p:cNvPr>
          <p:cNvSpPr/>
          <p:nvPr/>
        </p:nvSpPr>
        <p:spPr>
          <a:xfrm>
            <a:off x="3314869" y="4835966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4550DAD-7C3E-F349-9A9D-53787A1D55F8}"/>
              </a:ext>
            </a:extLst>
          </p:cNvPr>
          <p:cNvCxnSpPr>
            <a:cxnSpLocks/>
            <a:stCxn id="45" idx="1"/>
            <a:endCxn id="41" idx="6"/>
          </p:cNvCxnSpPr>
          <p:nvPr/>
        </p:nvCxnSpPr>
        <p:spPr>
          <a:xfrm flipH="1" flipV="1">
            <a:off x="1318887" y="4782616"/>
            <a:ext cx="2022578" cy="79659"/>
          </a:xfrm>
          <a:prstGeom prst="line">
            <a:avLst/>
          </a:prstGeom>
          <a:ln w="44450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reeform 46">
            <a:extLst>
              <a:ext uri="{FF2B5EF4-FFF2-40B4-BE49-F238E27FC236}">
                <a16:creationId xmlns:a16="http://schemas.microsoft.com/office/drawing/2014/main" id="{E27A300C-1A10-6F46-9127-47688B3CA272}"/>
              </a:ext>
            </a:extLst>
          </p:cNvPr>
          <p:cNvSpPr/>
          <p:nvPr/>
        </p:nvSpPr>
        <p:spPr>
          <a:xfrm>
            <a:off x="213014" y="3969108"/>
            <a:ext cx="3583598" cy="2486929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A35B821F-0B1A-AF42-8D3A-A81DC755FABB}"/>
              </a:ext>
            </a:extLst>
          </p:cNvPr>
          <p:cNvSpPr/>
          <p:nvPr/>
        </p:nvSpPr>
        <p:spPr>
          <a:xfrm>
            <a:off x="1048123" y="5366395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51" name="Right Arrow 50">
            <a:extLst>
              <a:ext uri="{FF2B5EF4-FFF2-40B4-BE49-F238E27FC236}">
                <a16:creationId xmlns:a16="http://schemas.microsoft.com/office/drawing/2014/main" id="{FD5014B6-4FC2-AD47-8BD6-1FB2385D095B}"/>
              </a:ext>
            </a:extLst>
          </p:cNvPr>
          <p:cNvSpPr/>
          <p:nvPr/>
        </p:nvSpPr>
        <p:spPr>
          <a:xfrm>
            <a:off x="4075009" y="5086307"/>
            <a:ext cx="429272" cy="14588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34136EF-0E0D-4D40-AFF5-B01E99337024}"/>
              </a:ext>
            </a:extLst>
          </p:cNvPr>
          <p:cNvCxnSpPr>
            <a:cxnSpLocks/>
            <a:stCxn id="44" idx="1"/>
            <a:endCxn id="41" idx="6"/>
          </p:cNvCxnSpPr>
          <p:nvPr/>
        </p:nvCxnSpPr>
        <p:spPr>
          <a:xfrm flipH="1" flipV="1">
            <a:off x="1318887" y="4782616"/>
            <a:ext cx="2022578" cy="578325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5680BA4-E2AD-9847-A378-E45390A40F84}"/>
              </a:ext>
            </a:extLst>
          </p:cNvPr>
          <p:cNvCxnSpPr>
            <a:cxnSpLocks/>
            <a:stCxn id="45" idx="2"/>
            <a:endCxn id="50" idx="7"/>
          </p:cNvCxnSpPr>
          <p:nvPr/>
        </p:nvCxnSpPr>
        <p:spPr>
          <a:xfrm flipH="1">
            <a:off x="1203137" y="4925792"/>
            <a:ext cx="2111732" cy="466912"/>
          </a:xfrm>
          <a:prstGeom prst="line">
            <a:avLst/>
          </a:prstGeom>
          <a:ln w="44450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40BBF23-1C9C-7B42-A439-702D9770DE57}"/>
              </a:ext>
            </a:extLst>
          </p:cNvPr>
          <p:cNvCxnSpPr>
            <a:cxnSpLocks/>
            <a:stCxn id="45" idx="3"/>
            <a:endCxn id="42" idx="7"/>
          </p:cNvCxnSpPr>
          <p:nvPr/>
        </p:nvCxnSpPr>
        <p:spPr>
          <a:xfrm flipH="1">
            <a:off x="1504699" y="4989308"/>
            <a:ext cx="1836766" cy="907649"/>
          </a:xfrm>
          <a:prstGeom prst="line">
            <a:avLst/>
          </a:prstGeom>
          <a:ln w="44450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B3CC5EA0-D201-FC48-B155-A671C2FC96B5}"/>
              </a:ext>
            </a:extLst>
          </p:cNvPr>
          <p:cNvCxnSpPr>
            <a:cxnSpLocks/>
            <a:stCxn id="44" idx="2"/>
            <a:endCxn id="50" idx="6"/>
          </p:cNvCxnSpPr>
          <p:nvPr/>
        </p:nvCxnSpPr>
        <p:spPr>
          <a:xfrm flipH="1">
            <a:off x="1229733" y="5424458"/>
            <a:ext cx="2085136" cy="31763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8F8D84C-2A64-E54C-8AC0-CBEC58F427AC}"/>
              </a:ext>
            </a:extLst>
          </p:cNvPr>
          <p:cNvCxnSpPr>
            <a:cxnSpLocks/>
            <a:stCxn id="44" idx="3"/>
            <a:endCxn id="42" idx="6"/>
          </p:cNvCxnSpPr>
          <p:nvPr/>
        </p:nvCxnSpPr>
        <p:spPr>
          <a:xfrm flipH="1">
            <a:off x="1531295" y="5487974"/>
            <a:ext cx="1810170" cy="472500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77">
            <a:extLst>
              <a:ext uri="{FF2B5EF4-FFF2-40B4-BE49-F238E27FC236}">
                <a16:creationId xmlns:a16="http://schemas.microsoft.com/office/drawing/2014/main" id="{A62ADDE7-269D-6746-9B47-C77C8B76FA69}"/>
              </a:ext>
            </a:extLst>
          </p:cNvPr>
          <p:cNvSpPr/>
          <p:nvPr/>
        </p:nvSpPr>
        <p:spPr>
          <a:xfrm>
            <a:off x="5639564" y="46946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7BC39FD-E973-F246-9882-F89BFB4187A5}"/>
              </a:ext>
            </a:extLst>
          </p:cNvPr>
          <p:cNvSpPr/>
          <p:nvPr/>
        </p:nvSpPr>
        <p:spPr>
          <a:xfrm>
            <a:off x="5851972" y="5872542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1999915A-4888-4E4A-A9D1-46FEC2CD197C}"/>
              </a:ext>
            </a:extLst>
          </p:cNvPr>
          <p:cNvSpPr/>
          <p:nvPr/>
        </p:nvSpPr>
        <p:spPr>
          <a:xfrm>
            <a:off x="7817156" y="5336526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886D9551-F11B-A540-8635-F924F657A68E}"/>
              </a:ext>
            </a:extLst>
          </p:cNvPr>
          <p:cNvSpPr/>
          <p:nvPr/>
        </p:nvSpPr>
        <p:spPr>
          <a:xfrm>
            <a:off x="7817156" y="4837860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996F6CE1-03D3-AB4F-A417-A20B5A45AE11}"/>
              </a:ext>
            </a:extLst>
          </p:cNvPr>
          <p:cNvCxnSpPr>
            <a:cxnSpLocks/>
            <a:stCxn id="81" idx="1"/>
            <a:endCxn id="78" idx="5"/>
          </p:cNvCxnSpPr>
          <p:nvPr/>
        </p:nvCxnSpPr>
        <p:spPr>
          <a:xfrm flipH="1" flipV="1">
            <a:off x="5794578" y="4848026"/>
            <a:ext cx="2049174" cy="16143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Freeform 82">
            <a:extLst>
              <a:ext uri="{FF2B5EF4-FFF2-40B4-BE49-F238E27FC236}">
                <a16:creationId xmlns:a16="http://schemas.microsoft.com/office/drawing/2014/main" id="{CCF709C6-D9A0-E643-B25B-A6C704EA6B2B}"/>
              </a:ext>
            </a:extLst>
          </p:cNvPr>
          <p:cNvSpPr/>
          <p:nvPr/>
        </p:nvSpPr>
        <p:spPr>
          <a:xfrm>
            <a:off x="4715301" y="3971002"/>
            <a:ext cx="3583598" cy="2486929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5547F123-7AC2-1B4E-83A4-F39D5EFEAAEB}"/>
              </a:ext>
            </a:extLst>
          </p:cNvPr>
          <p:cNvSpPr/>
          <p:nvPr/>
        </p:nvSpPr>
        <p:spPr>
          <a:xfrm>
            <a:off x="5550410" y="5368289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F83DBFD7-0B7A-4B47-849F-1DED316A8A41}"/>
                  </a:ext>
                </a:extLst>
              </p:cNvPr>
              <p:cNvSpPr txBox="1"/>
              <p:nvPr/>
            </p:nvSpPr>
            <p:spPr>
              <a:xfrm>
                <a:off x="6491001" y="4402571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F83DBFD7-0B7A-4B47-849F-1DED316A8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1001" y="4402571"/>
                <a:ext cx="46827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F0237E4-F6CB-7E4B-903F-075E5AF186D8}"/>
                  </a:ext>
                </a:extLst>
              </p:cNvPr>
              <p:cNvSpPr/>
              <p:nvPr/>
            </p:nvSpPr>
            <p:spPr>
              <a:xfrm>
                <a:off x="3990499" y="5192900"/>
                <a:ext cx="53091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charset="0"/>
                        </a:rPr>
                        <m:t>≈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F0237E4-F6CB-7E4B-903F-075E5AF186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499" y="5192900"/>
                <a:ext cx="53091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>
            <a:extLst>
              <a:ext uri="{FF2B5EF4-FFF2-40B4-BE49-F238E27FC236}">
                <a16:creationId xmlns:a16="http://schemas.microsoft.com/office/drawing/2014/main" id="{245FF386-7F9F-8449-A26E-62A77FBB4E1C}"/>
              </a:ext>
            </a:extLst>
          </p:cNvPr>
          <p:cNvSpPr/>
          <p:nvPr/>
        </p:nvSpPr>
        <p:spPr>
          <a:xfrm>
            <a:off x="2324600" y="2462253"/>
            <a:ext cx="181610" cy="179651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1D80EC1-F98E-DE4A-9740-ED489E84F9AC}"/>
              </a:ext>
            </a:extLst>
          </p:cNvPr>
          <p:cNvSpPr/>
          <p:nvPr/>
        </p:nvSpPr>
        <p:spPr>
          <a:xfrm>
            <a:off x="1137277" y="2046353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AF15C65-DB9D-7B4B-AE87-ECB6E1C93812}"/>
              </a:ext>
            </a:extLst>
          </p:cNvPr>
          <p:cNvSpPr/>
          <p:nvPr/>
        </p:nvSpPr>
        <p:spPr>
          <a:xfrm>
            <a:off x="1349685" y="3224211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A68713B-C0C7-5D4E-91F5-98EC88CF6406}"/>
              </a:ext>
            </a:extLst>
          </p:cNvPr>
          <p:cNvSpPr/>
          <p:nvPr/>
        </p:nvSpPr>
        <p:spPr>
          <a:xfrm>
            <a:off x="3314869" y="2688195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8309332-93AC-7941-8DC5-F6004C257E27}"/>
              </a:ext>
            </a:extLst>
          </p:cNvPr>
          <p:cNvSpPr/>
          <p:nvPr/>
        </p:nvSpPr>
        <p:spPr>
          <a:xfrm>
            <a:off x="3314869" y="2189529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7B0188C3-A8D1-9947-A40F-CA62101651F0}"/>
              </a:ext>
            </a:extLst>
          </p:cNvPr>
          <p:cNvSpPr/>
          <p:nvPr/>
        </p:nvSpPr>
        <p:spPr>
          <a:xfrm>
            <a:off x="213014" y="1322671"/>
            <a:ext cx="3583598" cy="2486929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B0CAAF0-90CD-4446-B949-8F90E1CCA335}"/>
                  </a:ext>
                </a:extLst>
              </p:cNvPr>
              <p:cNvSpPr txBox="1"/>
              <p:nvPr/>
            </p:nvSpPr>
            <p:spPr>
              <a:xfrm>
                <a:off x="2298653" y="2068816"/>
                <a:ext cx="233504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𝑣</m:t>
                      </m:r>
                    </m:oMath>
                  </m:oMathPara>
                </a14:m>
                <a:endParaRPr lang="en-US" sz="1900" dirty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B0CAAF0-90CD-4446-B949-8F90E1CCA3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653" y="2068816"/>
                <a:ext cx="233504" cy="384721"/>
              </a:xfrm>
              <a:prstGeom prst="rect">
                <a:avLst/>
              </a:prstGeom>
              <a:blipFill>
                <a:blip r:embed="rId6"/>
                <a:stretch>
                  <a:fillRect r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>
            <a:extLst>
              <a:ext uri="{FF2B5EF4-FFF2-40B4-BE49-F238E27FC236}">
                <a16:creationId xmlns:a16="http://schemas.microsoft.com/office/drawing/2014/main" id="{164ADE74-2D38-AD4A-A653-EDD8033A5552}"/>
              </a:ext>
            </a:extLst>
          </p:cNvPr>
          <p:cNvSpPr/>
          <p:nvPr/>
        </p:nvSpPr>
        <p:spPr>
          <a:xfrm>
            <a:off x="1048123" y="2719958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5CEE090-F1E3-D348-98EA-62A381240D54}"/>
              </a:ext>
            </a:extLst>
          </p:cNvPr>
          <p:cNvCxnSpPr>
            <a:cxnSpLocks/>
            <a:stCxn id="31" idx="2"/>
            <a:endCxn id="40" idx="6"/>
          </p:cNvCxnSpPr>
          <p:nvPr/>
        </p:nvCxnSpPr>
        <p:spPr>
          <a:xfrm flipH="1">
            <a:off x="1229733" y="2552079"/>
            <a:ext cx="1094867" cy="257705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8C7B922-970F-4549-84E0-46C35DFE3AE2}"/>
              </a:ext>
            </a:extLst>
          </p:cNvPr>
          <p:cNvCxnSpPr>
            <a:cxnSpLocks/>
            <a:stCxn id="31" idx="3"/>
            <a:endCxn id="33" idx="7"/>
          </p:cNvCxnSpPr>
          <p:nvPr/>
        </p:nvCxnSpPr>
        <p:spPr>
          <a:xfrm flipH="1">
            <a:off x="1504699" y="2615595"/>
            <a:ext cx="846497" cy="634925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229918B-95A2-334C-B115-D1F26C11BFE5}"/>
              </a:ext>
            </a:extLst>
          </p:cNvPr>
          <p:cNvCxnSpPr>
            <a:cxnSpLocks/>
            <a:stCxn id="35" idx="2"/>
            <a:endCxn id="31" idx="7"/>
          </p:cNvCxnSpPr>
          <p:nvPr/>
        </p:nvCxnSpPr>
        <p:spPr>
          <a:xfrm flipH="1">
            <a:off x="2479614" y="2279355"/>
            <a:ext cx="835255" cy="209207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A3D5B08-6D19-234B-A8D7-BA494B01767B}"/>
              </a:ext>
            </a:extLst>
          </p:cNvPr>
          <p:cNvCxnSpPr>
            <a:cxnSpLocks/>
            <a:stCxn id="34" idx="1"/>
            <a:endCxn id="31" idx="5"/>
          </p:cNvCxnSpPr>
          <p:nvPr/>
        </p:nvCxnSpPr>
        <p:spPr>
          <a:xfrm flipH="1" flipV="1">
            <a:off x="2479614" y="2615595"/>
            <a:ext cx="861851" cy="98909"/>
          </a:xfrm>
          <a:prstGeom prst="line">
            <a:avLst/>
          </a:prstGeom>
          <a:ln w="28575">
            <a:solidFill>
              <a:srgbClr val="FF0000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13EACAF-7260-0E4F-B49A-7508AD96F62A}"/>
                  </a:ext>
                </a:extLst>
              </p:cNvPr>
              <p:cNvSpPr txBox="1"/>
              <p:nvPr/>
            </p:nvSpPr>
            <p:spPr>
              <a:xfrm>
                <a:off x="1365430" y="2280161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13EACAF-7260-0E4F-B49A-7508AD96F6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430" y="2280161"/>
                <a:ext cx="46827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6BDA408-73E2-E046-BB2E-68C479276972}"/>
                  </a:ext>
                </a:extLst>
              </p:cNvPr>
              <p:cNvSpPr txBox="1"/>
              <p:nvPr/>
            </p:nvSpPr>
            <p:spPr>
              <a:xfrm>
                <a:off x="2624306" y="1920294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6BDA408-73E2-E046-BB2E-68C479276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4306" y="1920294"/>
                <a:ext cx="46827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ED42BC4-7CD7-7B4C-AA90-294BEECB1D00}"/>
                  </a:ext>
                </a:extLst>
              </p:cNvPr>
              <p:cNvSpPr txBox="1"/>
              <p:nvPr/>
            </p:nvSpPr>
            <p:spPr>
              <a:xfrm>
                <a:off x="1713000" y="2867846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ED42BC4-7CD7-7B4C-AA90-294BEECB1D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000" y="2867846"/>
                <a:ext cx="468270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C5B174B-645C-364E-9A35-F108DD6E574C}"/>
                  </a:ext>
                </a:extLst>
              </p:cNvPr>
              <p:cNvSpPr txBox="1"/>
              <p:nvPr/>
            </p:nvSpPr>
            <p:spPr>
              <a:xfrm>
                <a:off x="2634628" y="2609724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C5B174B-645C-364E-9A35-F108DD6E57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628" y="2609724"/>
                <a:ext cx="468270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6C7ED6C-8D32-C041-A9A1-881CA9A11EC2}"/>
                  </a:ext>
                </a:extLst>
              </p:cNvPr>
              <p:cNvSpPr txBox="1"/>
              <p:nvPr/>
            </p:nvSpPr>
            <p:spPr>
              <a:xfrm>
                <a:off x="4069495" y="1115622"/>
                <a:ext cx="5560817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While edges remain: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Pick a minimum weight edge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Pair with random neighbor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Reduce mass on both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</m:sSub>
                  </m:oMath>
                </a14:m>
                <a:endParaRPr lang="en-US" sz="2800" b="0" dirty="0"/>
              </a:p>
              <a:p>
                <a:pPr marL="514350" indent="-514350">
                  <a:buFont typeface="+mj-lt"/>
                  <a:buAutoNum type="arabicPeriod"/>
                </a:pPr>
                <a:endParaRPr lang="en-US" sz="2800" dirty="0"/>
              </a:p>
              <a:p>
                <a:pPr marL="514350" indent="-514350">
                  <a:buFont typeface="+mj-lt"/>
                  <a:buAutoNum type="arabicPeriod"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6C7ED6C-8D32-C041-A9A1-881CA9A11E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9495" y="1115622"/>
                <a:ext cx="5560817" cy="2677656"/>
              </a:xfrm>
              <a:prstGeom prst="rect">
                <a:avLst/>
              </a:prstGeom>
              <a:blipFill>
                <a:blip r:embed="rId11"/>
                <a:stretch>
                  <a:fillRect l="-2050" t="-2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776350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ontent Placeholder 2"/>
          <p:cNvSpPr>
            <a:spLocks noGrp="1"/>
          </p:cNvSpPr>
          <p:nvPr>
            <p:ph idx="1"/>
          </p:nvPr>
        </p:nvSpPr>
        <p:spPr>
          <a:xfrm>
            <a:off x="213014" y="1339411"/>
            <a:ext cx="7886700" cy="5405816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0793"/>
            <a:ext cx="8381126" cy="1325563"/>
          </a:xfrm>
        </p:spPr>
        <p:txBody>
          <a:bodyPr/>
          <a:lstStyle/>
          <a:p>
            <a:r>
              <a:rPr lang="en-US" dirty="0"/>
              <a:t>Gaussian Elimination on Eulerian Laplacians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0F184111-6844-EC49-867D-5BDB7BA32238}"/>
                  </a:ext>
                </a:extLst>
              </p:cNvPr>
              <p:cNvSpPr/>
              <p:nvPr/>
            </p:nvSpPr>
            <p:spPr>
              <a:xfrm>
                <a:off x="213014" y="1076899"/>
                <a:ext cx="69358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𝑳</m:t>
                      </m:r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0F184111-6844-EC49-867D-5BDB7BA322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14" y="1076899"/>
                <a:ext cx="693587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>
            <a:extLst>
              <a:ext uri="{FF2B5EF4-FFF2-40B4-BE49-F238E27FC236}">
                <a16:creationId xmlns:a16="http://schemas.microsoft.com/office/drawing/2014/main" id="{5863B45C-A6A1-394A-AB6B-B9E2B88789AC}"/>
              </a:ext>
            </a:extLst>
          </p:cNvPr>
          <p:cNvSpPr/>
          <p:nvPr/>
        </p:nvSpPr>
        <p:spPr>
          <a:xfrm>
            <a:off x="1137277" y="4692790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14C642E-A18F-D249-AAD3-9AF92EE87EAC}"/>
              </a:ext>
            </a:extLst>
          </p:cNvPr>
          <p:cNvSpPr/>
          <p:nvPr/>
        </p:nvSpPr>
        <p:spPr>
          <a:xfrm>
            <a:off x="1349685" y="5870648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17BA6BA-85A0-3843-92AB-56323714B560}"/>
              </a:ext>
            </a:extLst>
          </p:cNvPr>
          <p:cNvSpPr/>
          <p:nvPr/>
        </p:nvSpPr>
        <p:spPr>
          <a:xfrm>
            <a:off x="3314869" y="5334632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52FE411-4DDA-5244-B998-951A0F407375}"/>
              </a:ext>
            </a:extLst>
          </p:cNvPr>
          <p:cNvSpPr/>
          <p:nvPr/>
        </p:nvSpPr>
        <p:spPr>
          <a:xfrm>
            <a:off x="3314869" y="4835966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4550DAD-7C3E-F349-9A9D-53787A1D55F8}"/>
              </a:ext>
            </a:extLst>
          </p:cNvPr>
          <p:cNvCxnSpPr>
            <a:cxnSpLocks/>
            <a:stCxn id="45" idx="1"/>
            <a:endCxn id="41" idx="6"/>
          </p:cNvCxnSpPr>
          <p:nvPr/>
        </p:nvCxnSpPr>
        <p:spPr>
          <a:xfrm flipH="1" flipV="1">
            <a:off x="1318887" y="4782616"/>
            <a:ext cx="2022578" cy="79659"/>
          </a:xfrm>
          <a:prstGeom prst="line">
            <a:avLst/>
          </a:prstGeom>
          <a:ln w="44450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reeform 46">
            <a:extLst>
              <a:ext uri="{FF2B5EF4-FFF2-40B4-BE49-F238E27FC236}">
                <a16:creationId xmlns:a16="http://schemas.microsoft.com/office/drawing/2014/main" id="{E27A300C-1A10-6F46-9127-47688B3CA272}"/>
              </a:ext>
            </a:extLst>
          </p:cNvPr>
          <p:cNvSpPr/>
          <p:nvPr/>
        </p:nvSpPr>
        <p:spPr>
          <a:xfrm>
            <a:off x="213014" y="3969108"/>
            <a:ext cx="3583598" cy="2486929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A35B821F-0B1A-AF42-8D3A-A81DC755FABB}"/>
              </a:ext>
            </a:extLst>
          </p:cNvPr>
          <p:cNvSpPr/>
          <p:nvPr/>
        </p:nvSpPr>
        <p:spPr>
          <a:xfrm>
            <a:off x="1048123" y="5366395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51" name="Right Arrow 50">
            <a:extLst>
              <a:ext uri="{FF2B5EF4-FFF2-40B4-BE49-F238E27FC236}">
                <a16:creationId xmlns:a16="http://schemas.microsoft.com/office/drawing/2014/main" id="{FD5014B6-4FC2-AD47-8BD6-1FB2385D095B}"/>
              </a:ext>
            </a:extLst>
          </p:cNvPr>
          <p:cNvSpPr/>
          <p:nvPr/>
        </p:nvSpPr>
        <p:spPr>
          <a:xfrm>
            <a:off x="4075009" y="5086307"/>
            <a:ext cx="429272" cy="14588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34136EF-0E0D-4D40-AFF5-B01E99337024}"/>
              </a:ext>
            </a:extLst>
          </p:cNvPr>
          <p:cNvCxnSpPr>
            <a:cxnSpLocks/>
            <a:stCxn id="44" idx="1"/>
            <a:endCxn id="41" idx="6"/>
          </p:cNvCxnSpPr>
          <p:nvPr/>
        </p:nvCxnSpPr>
        <p:spPr>
          <a:xfrm flipH="1" flipV="1">
            <a:off x="1318887" y="4782616"/>
            <a:ext cx="2022578" cy="578325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5680BA4-E2AD-9847-A378-E45390A40F84}"/>
              </a:ext>
            </a:extLst>
          </p:cNvPr>
          <p:cNvCxnSpPr>
            <a:cxnSpLocks/>
            <a:stCxn id="45" idx="2"/>
            <a:endCxn id="50" idx="7"/>
          </p:cNvCxnSpPr>
          <p:nvPr/>
        </p:nvCxnSpPr>
        <p:spPr>
          <a:xfrm flipH="1">
            <a:off x="1203137" y="4925792"/>
            <a:ext cx="2111732" cy="466912"/>
          </a:xfrm>
          <a:prstGeom prst="line">
            <a:avLst/>
          </a:prstGeom>
          <a:ln w="44450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40BBF23-1C9C-7B42-A439-702D9770DE57}"/>
              </a:ext>
            </a:extLst>
          </p:cNvPr>
          <p:cNvCxnSpPr>
            <a:cxnSpLocks/>
            <a:stCxn id="45" idx="3"/>
            <a:endCxn id="42" idx="7"/>
          </p:cNvCxnSpPr>
          <p:nvPr/>
        </p:nvCxnSpPr>
        <p:spPr>
          <a:xfrm flipH="1">
            <a:off x="1504699" y="4989308"/>
            <a:ext cx="1836766" cy="907649"/>
          </a:xfrm>
          <a:prstGeom prst="line">
            <a:avLst/>
          </a:prstGeom>
          <a:ln w="44450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B3CC5EA0-D201-FC48-B155-A671C2FC96B5}"/>
              </a:ext>
            </a:extLst>
          </p:cNvPr>
          <p:cNvCxnSpPr>
            <a:cxnSpLocks/>
            <a:stCxn id="44" idx="2"/>
            <a:endCxn id="50" idx="6"/>
          </p:cNvCxnSpPr>
          <p:nvPr/>
        </p:nvCxnSpPr>
        <p:spPr>
          <a:xfrm flipH="1">
            <a:off x="1229733" y="5424458"/>
            <a:ext cx="2085136" cy="31763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8F8D84C-2A64-E54C-8AC0-CBEC58F427AC}"/>
              </a:ext>
            </a:extLst>
          </p:cNvPr>
          <p:cNvCxnSpPr>
            <a:cxnSpLocks/>
            <a:stCxn id="44" idx="3"/>
            <a:endCxn id="42" idx="6"/>
          </p:cNvCxnSpPr>
          <p:nvPr/>
        </p:nvCxnSpPr>
        <p:spPr>
          <a:xfrm flipH="1">
            <a:off x="1531295" y="5487974"/>
            <a:ext cx="1810170" cy="472500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77">
            <a:extLst>
              <a:ext uri="{FF2B5EF4-FFF2-40B4-BE49-F238E27FC236}">
                <a16:creationId xmlns:a16="http://schemas.microsoft.com/office/drawing/2014/main" id="{A62ADDE7-269D-6746-9B47-C77C8B76FA69}"/>
              </a:ext>
            </a:extLst>
          </p:cNvPr>
          <p:cNvSpPr/>
          <p:nvPr/>
        </p:nvSpPr>
        <p:spPr>
          <a:xfrm>
            <a:off x="5639564" y="46946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7BC39FD-E973-F246-9882-F89BFB4187A5}"/>
              </a:ext>
            </a:extLst>
          </p:cNvPr>
          <p:cNvSpPr/>
          <p:nvPr/>
        </p:nvSpPr>
        <p:spPr>
          <a:xfrm>
            <a:off x="5851972" y="5872542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1999915A-4888-4E4A-A9D1-46FEC2CD197C}"/>
              </a:ext>
            </a:extLst>
          </p:cNvPr>
          <p:cNvSpPr/>
          <p:nvPr/>
        </p:nvSpPr>
        <p:spPr>
          <a:xfrm>
            <a:off x="7817156" y="5336526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886D9551-F11B-A540-8635-F924F657A68E}"/>
              </a:ext>
            </a:extLst>
          </p:cNvPr>
          <p:cNvSpPr/>
          <p:nvPr/>
        </p:nvSpPr>
        <p:spPr>
          <a:xfrm>
            <a:off x="7817156" y="4837860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996F6CE1-03D3-AB4F-A417-A20B5A45AE11}"/>
              </a:ext>
            </a:extLst>
          </p:cNvPr>
          <p:cNvCxnSpPr>
            <a:cxnSpLocks/>
            <a:stCxn id="81" idx="1"/>
            <a:endCxn id="78" idx="5"/>
          </p:cNvCxnSpPr>
          <p:nvPr/>
        </p:nvCxnSpPr>
        <p:spPr>
          <a:xfrm flipH="1" flipV="1">
            <a:off x="5794578" y="4848026"/>
            <a:ext cx="2049174" cy="16143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Freeform 82">
            <a:extLst>
              <a:ext uri="{FF2B5EF4-FFF2-40B4-BE49-F238E27FC236}">
                <a16:creationId xmlns:a16="http://schemas.microsoft.com/office/drawing/2014/main" id="{CCF709C6-D9A0-E643-B25B-A6C704EA6B2B}"/>
              </a:ext>
            </a:extLst>
          </p:cNvPr>
          <p:cNvSpPr/>
          <p:nvPr/>
        </p:nvSpPr>
        <p:spPr>
          <a:xfrm>
            <a:off x="4715301" y="3971002"/>
            <a:ext cx="3583598" cy="2486929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5547F123-7AC2-1B4E-83A4-F39D5EFEAAEB}"/>
              </a:ext>
            </a:extLst>
          </p:cNvPr>
          <p:cNvSpPr/>
          <p:nvPr/>
        </p:nvSpPr>
        <p:spPr>
          <a:xfrm>
            <a:off x="5550410" y="5368289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BC572280-E70D-A242-893E-A7401DD671A6}"/>
              </a:ext>
            </a:extLst>
          </p:cNvPr>
          <p:cNvCxnSpPr>
            <a:cxnSpLocks/>
            <a:stCxn id="80" idx="2"/>
            <a:endCxn id="79" idx="7"/>
          </p:cNvCxnSpPr>
          <p:nvPr/>
        </p:nvCxnSpPr>
        <p:spPr>
          <a:xfrm flipH="1">
            <a:off x="6006986" y="5426352"/>
            <a:ext cx="1810170" cy="472499"/>
          </a:xfrm>
          <a:prstGeom prst="line">
            <a:avLst/>
          </a:prstGeom>
          <a:ln w="28575">
            <a:solidFill>
              <a:srgbClr val="FF0000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F83DBFD7-0B7A-4B47-849F-1DED316A8A41}"/>
                  </a:ext>
                </a:extLst>
              </p:cNvPr>
              <p:cNvSpPr txBox="1"/>
              <p:nvPr/>
            </p:nvSpPr>
            <p:spPr>
              <a:xfrm>
                <a:off x="6491001" y="4402571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F83DBFD7-0B7A-4B47-849F-1DED316A8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1001" y="4402571"/>
                <a:ext cx="46827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929C2C41-1B02-AF4E-8484-CE48ADB1283F}"/>
                  </a:ext>
                </a:extLst>
              </p:cNvPr>
              <p:cNvSpPr txBox="1"/>
              <p:nvPr/>
            </p:nvSpPr>
            <p:spPr>
              <a:xfrm>
                <a:off x="6636356" y="5209243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929C2C41-1B02-AF4E-8484-CE48ADB128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6356" y="5209243"/>
                <a:ext cx="46827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F0237E4-F6CB-7E4B-903F-075E5AF186D8}"/>
                  </a:ext>
                </a:extLst>
              </p:cNvPr>
              <p:cNvSpPr/>
              <p:nvPr/>
            </p:nvSpPr>
            <p:spPr>
              <a:xfrm>
                <a:off x="3990499" y="5192900"/>
                <a:ext cx="53091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charset="0"/>
                        </a:rPr>
                        <m:t>≈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F0237E4-F6CB-7E4B-903F-075E5AF186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499" y="5192900"/>
                <a:ext cx="53091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>
            <a:extLst>
              <a:ext uri="{FF2B5EF4-FFF2-40B4-BE49-F238E27FC236}">
                <a16:creationId xmlns:a16="http://schemas.microsoft.com/office/drawing/2014/main" id="{245FF386-7F9F-8449-A26E-62A77FBB4E1C}"/>
              </a:ext>
            </a:extLst>
          </p:cNvPr>
          <p:cNvSpPr/>
          <p:nvPr/>
        </p:nvSpPr>
        <p:spPr>
          <a:xfrm>
            <a:off x="2324600" y="2462253"/>
            <a:ext cx="181610" cy="179651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1D80EC1-F98E-DE4A-9740-ED489E84F9AC}"/>
              </a:ext>
            </a:extLst>
          </p:cNvPr>
          <p:cNvSpPr/>
          <p:nvPr/>
        </p:nvSpPr>
        <p:spPr>
          <a:xfrm>
            <a:off x="1137277" y="2046353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AF15C65-DB9D-7B4B-AE87-ECB6E1C93812}"/>
              </a:ext>
            </a:extLst>
          </p:cNvPr>
          <p:cNvSpPr/>
          <p:nvPr/>
        </p:nvSpPr>
        <p:spPr>
          <a:xfrm>
            <a:off x="1349685" y="3224211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A68713B-C0C7-5D4E-91F5-98EC88CF6406}"/>
              </a:ext>
            </a:extLst>
          </p:cNvPr>
          <p:cNvSpPr/>
          <p:nvPr/>
        </p:nvSpPr>
        <p:spPr>
          <a:xfrm>
            <a:off x="3314869" y="2688195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8309332-93AC-7941-8DC5-F6004C257E27}"/>
              </a:ext>
            </a:extLst>
          </p:cNvPr>
          <p:cNvSpPr/>
          <p:nvPr/>
        </p:nvSpPr>
        <p:spPr>
          <a:xfrm>
            <a:off x="3314869" y="2189529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7B0188C3-A8D1-9947-A40F-CA62101651F0}"/>
              </a:ext>
            </a:extLst>
          </p:cNvPr>
          <p:cNvSpPr/>
          <p:nvPr/>
        </p:nvSpPr>
        <p:spPr>
          <a:xfrm>
            <a:off x="213014" y="1322671"/>
            <a:ext cx="3583598" cy="2486929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B0CAAF0-90CD-4446-B949-8F90E1CCA335}"/>
                  </a:ext>
                </a:extLst>
              </p:cNvPr>
              <p:cNvSpPr txBox="1"/>
              <p:nvPr/>
            </p:nvSpPr>
            <p:spPr>
              <a:xfrm>
                <a:off x="2298653" y="2068816"/>
                <a:ext cx="233504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𝑣</m:t>
                      </m:r>
                    </m:oMath>
                  </m:oMathPara>
                </a14:m>
                <a:endParaRPr lang="en-US" sz="1900" dirty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B0CAAF0-90CD-4446-B949-8F90E1CCA3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653" y="2068816"/>
                <a:ext cx="233504" cy="384721"/>
              </a:xfrm>
              <a:prstGeom prst="rect">
                <a:avLst/>
              </a:prstGeom>
              <a:blipFill>
                <a:blip r:embed="rId7"/>
                <a:stretch>
                  <a:fillRect r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>
            <a:extLst>
              <a:ext uri="{FF2B5EF4-FFF2-40B4-BE49-F238E27FC236}">
                <a16:creationId xmlns:a16="http://schemas.microsoft.com/office/drawing/2014/main" id="{164ADE74-2D38-AD4A-A653-EDD8033A5552}"/>
              </a:ext>
            </a:extLst>
          </p:cNvPr>
          <p:cNvSpPr/>
          <p:nvPr/>
        </p:nvSpPr>
        <p:spPr>
          <a:xfrm>
            <a:off x="1048123" y="2719958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5CEE090-F1E3-D348-98EA-62A381240D54}"/>
              </a:ext>
            </a:extLst>
          </p:cNvPr>
          <p:cNvCxnSpPr>
            <a:cxnSpLocks/>
            <a:stCxn id="31" idx="2"/>
            <a:endCxn id="40" idx="6"/>
          </p:cNvCxnSpPr>
          <p:nvPr/>
        </p:nvCxnSpPr>
        <p:spPr>
          <a:xfrm flipH="1">
            <a:off x="1229733" y="2552079"/>
            <a:ext cx="1094867" cy="257705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8C7B922-970F-4549-84E0-46C35DFE3AE2}"/>
              </a:ext>
            </a:extLst>
          </p:cNvPr>
          <p:cNvCxnSpPr>
            <a:cxnSpLocks/>
            <a:stCxn id="31" idx="3"/>
            <a:endCxn id="33" idx="7"/>
          </p:cNvCxnSpPr>
          <p:nvPr/>
        </p:nvCxnSpPr>
        <p:spPr>
          <a:xfrm flipH="1">
            <a:off x="1504699" y="2615595"/>
            <a:ext cx="846497" cy="634925"/>
          </a:xfrm>
          <a:prstGeom prst="line">
            <a:avLst/>
          </a:prstGeom>
          <a:ln w="28575">
            <a:solidFill>
              <a:srgbClr val="FF0000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229918B-95A2-334C-B115-D1F26C11BFE5}"/>
              </a:ext>
            </a:extLst>
          </p:cNvPr>
          <p:cNvCxnSpPr>
            <a:cxnSpLocks/>
            <a:stCxn id="35" idx="2"/>
            <a:endCxn id="31" idx="7"/>
          </p:cNvCxnSpPr>
          <p:nvPr/>
        </p:nvCxnSpPr>
        <p:spPr>
          <a:xfrm flipH="1">
            <a:off x="2479614" y="2279355"/>
            <a:ext cx="835255" cy="209207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A3D5B08-6D19-234B-A8D7-BA494B01767B}"/>
              </a:ext>
            </a:extLst>
          </p:cNvPr>
          <p:cNvCxnSpPr>
            <a:cxnSpLocks/>
            <a:stCxn id="34" idx="1"/>
            <a:endCxn id="31" idx="5"/>
          </p:cNvCxnSpPr>
          <p:nvPr/>
        </p:nvCxnSpPr>
        <p:spPr>
          <a:xfrm flipH="1" flipV="1">
            <a:off x="2479614" y="2615595"/>
            <a:ext cx="861851" cy="98909"/>
          </a:xfrm>
          <a:prstGeom prst="line">
            <a:avLst/>
          </a:prstGeom>
          <a:ln w="28575">
            <a:solidFill>
              <a:srgbClr val="FF0000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13EACAF-7260-0E4F-B49A-7508AD96F62A}"/>
                  </a:ext>
                </a:extLst>
              </p:cNvPr>
              <p:cNvSpPr txBox="1"/>
              <p:nvPr/>
            </p:nvSpPr>
            <p:spPr>
              <a:xfrm>
                <a:off x="1365430" y="2280161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13EACAF-7260-0E4F-B49A-7508AD96F6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430" y="2280161"/>
                <a:ext cx="46827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6BDA408-73E2-E046-BB2E-68C479276972}"/>
                  </a:ext>
                </a:extLst>
              </p:cNvPr>
              <p:cNvSpPr txBox="1"/>
              <p:nvPr/>
            </p:nvSpPr>
            <p:spPr>
              <a:xfrm>
                <a:off x="2624306" y="1920294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6BDA408-73E2-E046-BB2E-68C479276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4306" y="1920294"/>
                <a:ext cx="468270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ED42BC4-7CD7-7B4C-AA90-294BEECB1D00}"/>
                  </a:ext>
                </a:extLst>
              </p:cNvPr>
              <p:cNvSpPr txBox="1"/>
              <p:nvPr/>
            </p:nvSpPr>
            <p:spPr>
              <a:xfrm>
                <a:off x="1713000" y="2867846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ED42BC4-7CD7-7B4C-AA90-294BEECB1D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000" y="2867846"/>
                <a:ext cx="468270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C5B174B-645C-364E-9A35-F108DD6E574C}"/>
                  </a:ext>
                </a:extLst>
              </p:cNvPr>
              <p:cNvSpPr txBox="1"/>
              <p:nvPr/>
            </p:nvSpPr>
            <p:spPr>
              <a:xfrm>
                <a:off x="2634628" y="2609724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C5B174B-645C-364E-9A35-F108DD6E57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628" y="2609724"/>
                <a:ext cx="468270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6C7ED6C-8D32-C041-A9A1-881CA9A11EC2}"/>
                  </a:ext>
                </a:extLst>
              </p:cNvPr>
              <p:cNvSpPr txBox="1"/>
              <p:nvPr/>
            </p:nvSpPr>
            <p:spPr>
              <a:xfrm>
                <a:off x="4069495" y="1115622"/>
                <a:ext cx="5560817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While edges remain: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Pick a minimum weight edge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Pair with random neighbor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Reduce mass on both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</m:sSub>
                  </m:oMath>
                </a14:m>
                <a:endParaRPr lang="en-US" sz="2800" b="0" dirty="0"/>
              </a:p>
              <a:p>
                <a:pPr marL="514350" indent="-514350">
                  <a:buFont typeface="+mj-lt"/>
                  <a:buAutoNum type="arabicPeriod"/>
                </a:pPr>
                <a:endParaRPr lang="en-US" sz="2800" dirty="0"/>
              </a:p>
              <a:p>
                <a:pPr marL="514350" indent="-514350">
                  <a:buFont typeface="+mj-lt"/>
                  <a:buAutoNum type="arabicPeriod"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6C7ED6C-8D32-C041-A9A1-881CA9A11E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9495" y="1115622"/>
                <a:ext cx="5560817" cy="2677656"/>
              </a:xfrm>
              <a:prstGeom prst="rect">
                <a:avLst/>
              </a:prstGeom>
              <a:blipFill>
                <a:blip r:embed="rId12"/>
                <a:stretch>
                  <a:fillRect l="-2050" t="-2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171825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ontent Placeholder 2"/>
          <p:cNvSpPr>
            <a:spLocks noGrp="1"/>
          </p:cNvSpPr>
          <p:nvPr>
            <p:ph idx="1"/>
          </p:nvPr>
        </p:nvSpPr>
        <p:spPr>
          <a:xfrm>
            <a:off x="213014" y="1339411"/>
            <a:ext cx="7886700" cy="5405816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0793"/>
            <a:ext cx="8381126" cy="1325563"/>
          </a:xfrm>
        </p:spPr>
        <p:txBody>
          <a:bodyPr/>
          <a:lstStyle/>
          <a:p>
            <a:r>
              <a:rPr lang="en-US" dirty="0"/>
              <a:t>Gaussian Elimination on Eulerian Laplacians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0F184111-6844-EC49-867D-5BDB7BA32238}"/>
                  </a:ext>
                </a:extLst>
              </p:cNvPr>
              <p:cNvSpPr/>
              <p:nvPr/>
            </p:nvSpPr>
            <p:spPr>
              <a:xfrm>
                <a:off x="213014" y="1076899"/>
                <a:ext cx="69358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𝑳</m:t>
                      </m:r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0F184111-6844-EC49-867D-5BDB7BA322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14" y="1076899"/>
                <a:ext cx="693587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>
            <a:extLst>
              <a:ext uri="{FF2B5EF4-FFF2-40B4-BE49-F238E27FC236}">
                <a16:creationId xmlns:a16="http://schemas.microsoft.com/office/drawing/2014/main" id="{5863B45C-A6A1-394A-AB6B-B9E2B88789AC}"/>
              </a:ext>
            </a:extLst>
          </p:cNvPr>
          <p:cNvSpPr/>
          <p:nvPr/>
        </p:nvSpPr>
        <p:spPr>
          <a:xfrm>
            <a:off x="1137277" y="4692790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14C642E-A18F-D249-AAD3-9AF92EE87EAC}"/>
              </a:ext>
            </a:extLst>
          </p:cNvPr>
          <p:cNvSpPr/>
          <p:nvPr/>
        </p:nvSpPr>
        <p:spPr>
          <a:xfrm>
            <a:off x="1349685" y="5870648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17BA6BA-85A0-3843-92AB-56323714B560}"/>
              </a:ext>
            </a:extLst>
          </p:cNvPr>
          <p:cNvSpPr/>
          <p:nvPr/>
        </p:nvSpPr>
        <p:spPr>
          <a:xfrm>
            <a:off x="3314869" y="5334632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52FE411-4DDA-5244-B998-951A0F407375}"/>
              </a:ext>
            </a:extLst>
          </p:cNvPr>
          <p:cNvSpPr/>
          <p:nvPr/>
        </p:nvSpPr>
        <p:spPr>
          <a:xfrm>
            <a:off x="3314869" y="4835966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4550DAD-7C3E-F349-9A9D-53787A1D55F8}"/>
              </a:ext>
            </a:extLst>
          </p:cNvPr>
          <p:cNvCxnSpPr>
            <a:cxnSpLocks/>
            <a:stCxn id="45" idx="1"/>
            <a:endCxn id="41" idx="6"/>
          </p:cNvCxnSpPr>
          <p:nvPr/>
        </p:nvCxnSpPr>
        <p:spPr>
          <a:xfrm flipH="1" flipV="1">
            <a:off x="1318887" y="4782616"/>
            <a:ext cx="2022578" cy="79659"/>
          </a:xfrm>
          <a:prstGeom prst="line">
            <a:avLst/>
          </a:prstGeom>
          <a:ln w="44450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reeform 46">
            <a:extLst>
              <a:ext uri="{FF2B5EF4-FFF2-40B4-BE49-F238E27FC236}">
                <a16:creationId xmlns:a16="http://schemas.microsoft.com/office/drawing/2014/main" id="{E27A300C-1A10-6F46-9127-47688B3CA272}"/>
              </a:ext>
            </a:extLst>
          </p:cNvPr>
          <p:cNvSpPr/>
          <p:nvPr/>
        </p:nvSpPr>
        <p:spPr>
          <a:xfrm>
            <a:off x="213014" y="3969108"/>
            <a:ext cx="3583598" cy="2486929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A35B821F-0B1A-AF42-8D3A-A81DC755FABB}"/>
              </a:ext>
            </a:extLst>
          </p:cNvPr>
          <p:cNvSpPr/>
          <p:nvPr/>
        </p:nvSpPr>
        <p:spPr>
          <a:xfrm>
            <a:off x="1048123" y="5366395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51" name="Right Arrow 50">
            <a:extLst>
              <a:ext uri="{FF2B5EF4-FFF2-40B4-BE49-F238E27FC236}">
                <a16:creationId xmlns:a16="http://schemas.microsoft.com/office/drawing/2014/main" id="{FD5014B6-4FC2-AD47-8BD6-1FB2385D095B}"/>
              </a:ext>
            </a:extLst>
          </p:cNvPr>
          <p:cNvSpPr/>
          <p:nvPr/>
        </p:nvSpPr>
        <p:spPr>
          <a:xfrm>
            <a:off x="4075009" y="5086307"/>
            <a:ext cx="429272" cy="14588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34136EF-0E0D-4D40-AFF5-B01E99337024}"/>
              </a:ext>
            </a:extLst>
          </p:cNvPr>
          <p:cNvCxnSpPr>
            <a:cxnSpLocks/>
            <a:stCxn id="44" idx="1"/>
            <a:endCxn id="41" idx="6"/>
          </p:cNvCxnSpPr>
          <p:nvPr/>
        </p:nvCxnSpPr>
        <p:spPr>
          <a:xfrm flipH="1" flipV="1">
            <a:off x="1318887" y="4782616"/>
            <a:ext cx="2022578" cy="578325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5680BA4-E2AD-9847-A378-E45390A40F84}"/>
              </a:ext>
            </a:extLst>
          </p:cNvPr>
          <p:cNvCxnSpPr>
            <a:cxnSpLocks/>
            <a:stCxn id="45" idx="2"/>
            <a:endCxn id="50" idx="7"/>
          </p:cNvCxnSpPr>
          <p:nvPr/>
        </p:nvCxnSpPr>
        <p:spPr>
          <a:xfrm flipH="1">
            <a:off x="1203137" y="4925792"/>
            <a:ext cx="2111732" cy="466912"/>
          </a:xfrm>
          <a:prstGeom prst="line">
            <a:avLst/>
          </a:prstGeom>
          <a:ln w="44450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40BBF23-1C9C-7B42-A439-702D9770DE57}"/>
              </a:ext>
            </a:extLst>
          </p:cNvPr>
          <p:cNvCxnSpPr>
            <a:cxnSpLocks/>
            <a:stCxn id="45" idx="3"/>
            <a:endCxn id="42" idx="7"/>
          </p:cNvCxnSpPr>
          <p:nvPr/>
        </p:nvCxnSpPr>
        <p:spPr>
          <a:xfrm flipH="1">
            <a:off x="1504699" y="4989308"/>
            <a:ext cx="1836766" cy="907649"/>
          </a:xfrm>
          <a:prstGeom prst="line">
            <a:avLst/>
          </a:prstGeom>
          <a:ln w="44450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B3CC5EA0-D201-FC48-B155-A671C2FC96B5}"/>
              </a:ext>
            </a:extLst>
          </p:cNvPr>
          <p:cNvCxnSpPr>
            <a:cxnSpLocks/>
            <a:stCxn id="44" idx="2"/>
            <a:endCxn id="50" idx="6"/>
          </p:cNvCxnSpPr>
          <p:nvPr/>
        </p:nvCxnSpPr>
        <p:spPr>
          <a:xfrm flipH="1">
            <a:off x="1229733" y="5424458"/>
            <a:ext cx="2085136" cy="31763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8F8D84C-2A64-E54C-8AC0-CBEC58F427AC}"/>
              </a:ext>
            </a:extLst>
          </p:cNvPr>
          <p:cNvCxnSpPr>
            <a:cxnSpLocks/>
            <a:stCxn id="44" idx="3"/>
            <a:endCxn id="42" idx="6"/>
          </p:cNvCxnSpPr>
          <p:nvPr/>
        </p:nvCxnSpPr>
        <p:spPr>
          <a:xfrm flipH="1">
            <a:off x="1531295" y="5487974"/>
            <a:ext cx="1810170" cy="472500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77">
            <a:extLst>
              <a:ext uri="{FF2B5EF4-FFF2-40B4-BE49-F238E27FC236}">
                <a16:creationId xmlns:a16="http://schemas.microsoft.com/office/drawing/2014/main" id="{A62ADDE7-269D-6746-9B47-C77C8B76FA69}"/>
              </a:ext>
            </a:extLst>
          </p:cNvPr>
          <p:cNvSpPr/>
          <p:nvPr/>
        </p:nvSpPr>
        <p:spPr>
          <a:xfrm>
            <a:off x="5639564" y="46946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7BC39FD-E973-F246-9882-F89BFB4187A5}"/>
              </a:ext>
            </a:extLst>
          </p:cNvPr>
          <p:cNvSpPr/>
          <p:nvPr/>
        </p:nvSpPr>
        <p:spPr>
          <a:xfrm>
            <a:off x="5851972" y="5872542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1999915A-4888-4E4A-A9D1-46FEC2CD197C}"/>
              </a:ext>
            </a:extLst>
          </p:cNvPr>
          <p:cNvSpPr/>
          <p:nvPr/>
        </p:nvSpPr>
        <p:spPr>
          <a:xfrm>
            <a:off x="7817156" y="5336526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886D9551-F11B-A540-8635-F924F657A68E}"/>
              </a:ext>
            </a:extLst>
          </p:cNvPr>
          <p:cNvSpPr/>
          <p:nvPr/>
        </p:nvSpPr>
        <p:spPr>
          <a:xfrm>
            <a:off x="7817156" y="4837860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996F6CE1-03D3-AB4F-A417-A20B5A45AE11}"/>
              </a:ext>
            </a:extLst>
          </p:cNvPr>
          <p:cNvCxnSpPr>
            <a:cxnSpLocks/>
            <a:stCxn id="81" idx="1"/>
            <a:endCxn id="78" idx="5"/>
          </p:cNvCxnSpPr>
          <p:nvPr/>
        </p:nvCxnSpPr>
        <p:spPr>
          <a:xfrm flipH="1" flipV="1">
            <a:off x="5794578" y="4848026"/>
            <a:ext cx="2049174" cy="16143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Freeform 82">
            <a:extLst>
              <a:ext uri="{FF2B5EF4-FFF2-40B4-BE49-F238E27FC236}">
                <a16:creationId xmlns:a16="http://schemas.microsoft.com/office/drawing/2014/main" id="{CCF709C6-D9A0-E643-B25B-A6C704EA6B2B}"/>
              </a:ext>
            </a:extLst>
          </p:cNvPr>
          <p:cNvSpPr/>
          <p:nvPr/>
        </p:nvSpPr>
        <p:spPr>
          <a:xfrm>
            <a:off x="4715301" y="3971002"/>
            <a:ext cx="3583598" cy="2486929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5547F123-7AC2-1B4E-83A4-F39D5EFEAAEB}"/>
              </a:ext>
            </a:extLst>
          </p:cNvPr>
          <p:cNvSpPr/>
          <p:nvPr/>
        </p:nvSpPr>
        <p:spPr>
          <a:xfrm>
            <a:off x="5550410" y="5368289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0943DCCA-477C-8447-84CC-C62A61C5CA9B}"/>
              </a:ext>
            </a:extLst>
          </p:cNvPr>
          <p:cNvCxnSpPr>
            <a:cxnSpLocks/>
            <a:stCxn id="81" idx="2"/>
            <a:endCxn id="85" idx="6"/>
          </p:cNvCxnSpPr>
          <p:nvPr/>
        </p:nvCxnSpPr>
        <p:spPr>
          <a:xfrm flipH="1">
            <a:off x="5732020" y="4927686"/>
            <a:ext cx="2085136" cy="530429"/>
          </a:xfrm>
          <a:prstGeom prst="line">
            <a:avLst/>
          </a:prstGeom>
          <a:ln w="28575">
            <a:solidFill>
              <a:srgbClr val="FF0000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BC572280-E70D-A242-893E-A7401DD671A6}"/>
              </a:ext>
            </a:extLst>
          </p:cNvPr>
          <p:cNvCxnSpPr>
            <a:cxnSpLocks/>
            <a:stCxn id="80" idx="2"/>
            <a:endCxn id="79" idx="7"/>
          </p:cNvCxnSpPr>
          <p:nvPr/>
        </p:nvCxnSpPr>
        <p:spPr>
          <a:xfrm flipH="1">
            <a:off x="6006986" y="5426352"/>
            <a:ext cx="1810170" cy="472499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F83DBFD7-0B7A-4B47-849F-1DED316A8A41}"/>
                  </a:ext>
                </a:extLst>
              </p:cNvPr>
              <p:cNvSpPr txBox="1"/>
              <p:nvPr/>
            </p:nvSpPr>
            <p:spPr>
              <a:xfrm>
                <a:off x="6491001" y="4402571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F83DBFD7-0B7A-4B47-849F-1DED316A8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1001" y="4402571"/>
                <a:ext cx="46827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11909D7E-8300-C24E-BE6C-68BE760E3440}"/>
                  </a:ext>
                </a:extLst>
              </p:cNvPr>
              <p:cNvSpPr txBox="1"/>
              <p:nvPr/>
            </p:nvSpPr>
            <p:spPr>
              <a:xfrm>
                <a:off x="6214315" y="4861472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11909D7E-8300-C24E-BE6C-68BE760E34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315" y="4861472"/>
                <a:ext cx="46827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929C2C41-1B02-AF4E-8484-CE48ADB1283F}"/>
                  </a:ext>
                </a:extLst>
              </p:cNvPr>
              <p:cNvSpPr txBox="1"/>
              <p:nvPr/>
            </p:nvSpPr>
            <p:spPr>
              <a:xfrm>
                <a:off x="6636356" y="5209243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929C2C41-1B02-AF4E-8484-CE48ADB128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6356" y="5209243"/>
                <a:ext cx="46827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F0237E4-F6CB-7E4B-903F-075E5AF186D8}"/>
                  </a:ext>
                </a:extLst>
              </p:cNvPr>
              <p:cNvSpPr/>
              <p:nvPr/>
            </p:nvSpPr>
            <p:spPr>
              <a:xfrm>
                <a:off x="3990499" y="5192900"/>
                <a:ext cx="53091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charset="0"/>
                        </a:rPr>
                        <m:t>≈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F0237E4-F6CB-7E4B-903F-075E5AF186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499" y="5192900"/>
                <a:ext cx="53091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>
            <a:extLst>
              <a:ext uri="{FF2B5EF4-FFF2-40B4-BE49-F238E27FC236}">
                <a16:creationId xmlns:a16="http://schemas.microsoft.com/office/drawing/2014/main" id="{245FF386-7F9F-8449-A26E-62A77FBB4E1C}"/>
              </a:ext>
            </a:extLst>
          </p:cNvPr>
          <p:cNvSpPr/>
          <p:nvPr/>
        </p:nvSpPr>
        <p:spPr>
          <a:xfrm>
            <a:off x="2324600" y="2462253"/>
            <a:ext cx="181610" cy="179651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1D80EC1-F98E-DE4A-9740-ED489E84F9AC}"/>
              </a:ext>
            </a:extLst>
          </p:cNvPr>
          <p:cNvSpPr/>
          <p:nvPr/>
        </p:nvSpPr>
        <p:spPr>
          <a:xfrm>
            <a:off x="1137277" y="2046353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AF15C65-DB9D-7B4B-AE87-ECB6E1C93812}"/>
              </a:ext>
            </a:extLst>
          </p:cNvPr>
          <p:cNvSpPr/>
          <p:nvPr/>
        </p:nvSpPr>
        <p:spPr>
          <a:xfrm>
            <a:off x="1349685" y="3224211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A68713B-C0C7-5D4E-91F5-98EC88CF6406}"/>
              </a:ext>
            </a:extLst>
          </p:cNvPr>
          <p:cNvSpPr/>
          <p:nvPr/>
        </p:nvSpPr>
        <p:spPr>
          <a:xfrm>
            <a:off x="3314869" y="2688195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8309332-93AC-7941-8DC5-F6004C257E27}"/>
              </a:ext>
            </a:extLst>
          </p:cNvPr>
          <p:cNvSpPr/>
          <p:nvPr/>
        </p:nvSpPr>
        <p:spPr>
          <a:xfrm>
            <a:off x="3314869" y="2189529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7B0188C3-A8D1-9947-A40F-CA62101651F0}"/>
              </a:ext>
            </a:extLst>
          </p:cNvPr>
          <p:cNvSpPr/>
          <p:nvPr/>
        </p:nvSpPr>
        <p:spPr>
          <a:xfrm>
            <a:off x="213014" y="1322671"/>
            <a:ext cx="3583598" cy="2486929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B0CAAF0-90CD-4446-B949-8F90E1CCA335}"/>
                  </a:ext>
                </a:extLst>
              </p:cNvPr>
              <p:cNvSpPr txBox="1"/>
              <p:nvPr/>
            </p:nvSpPr>
            <p:spPr>
              <a:xfrm>
                <a:off x="2298653" y="2068816"/>
                <a:ext cx="233504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𝑣</m:t>
                      </m:r>
                    </m:oMath>
                  </m:oMathPara>
                </a14:m>
                <a:endParaRPr lang="en-US" sz="1900" dirty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B0CAAF0-90CD-4446-B949-8F90E1CCA3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653" y="2068816"/>
                <a:ext cx="233504" cy="384721"/>
              </a:xfrm>
              <a:prstGeom prst="rect">
                <a:avLst/>
              </a:prstGeom>
              <a:blipFill>
                <a:blip r:embed="rId7"/>
                <a:stretch>
                  <a:fillRect r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>
            <a:extLst>
              <a:ext uri="{FF2B5EF4-FFF2-40B4-BE49-F238E27FC236}">
                <a16:creationId xmlns:a16="http://schemas.microsoft.com/office/drawing/2014/main" id="{164ADE74-2D38-AD4A-A653-EDD8033A5552}"/>
              </a:ext>
            </a:extLst>
          </p:cNvPr>
          <p:cNvSpPr/>
          <p:nvPr/>
        </p:nvSpPr>
        <p:spPr>
          <a:xfrm>
            <a:off x="1048123" y="2719958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5CEE090-F1E3-D348-98EA-62A381240D54}"/>
              </a:ext>
            </a:extLst>
          </p:cNvPr>
          <p:cNvCxnSpPr>
            <a:cxnSpLocks/>
            <a:stCxn id="31" idx="2"/>
            <a:endCxn id="40" idx="6"/>
          </p:cNvCxnSpPr>
          <p:nvPr/>
        </p:nvCxnSpPr>
        <p:spPr>
          <a:xfrm flipH="1">
            <a:off x="1229733" y="2552079"/>
            <a:ext cx="1094867" cy="257705"/>
          </a:xfrm>
          <a:prstGeom prst="line">
            <a:avLst/>
          </a:prstGeom>
          <a:ln w="28575">
            <a:solidFill>
              <a:srgbClr val="FF0000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229918B-95A2-334C-B115-D1F26C11BFE5}"/>
              </a:ext>
            </a:extLst>
          </p:cNvPr>
          <p:cNvCxnSpPr>
            <a:cxnSpLocks/>
            <a:stCxn id="35" idx="2"/>
            <a:endCxn id="31" idx="7"/>
          </p:cNvCxnSpPr>
          <p:nvPr/>
        </p:nvCxnSpPr>
        <p:spPr>
          <a:xfrm flipH="1">
            <a:off x="2479614" y="2279355"/>
            <a:ext cx="835255" cy="209207"/>
          </a:xfrm>
          <a:prstGeom prst="line">
            <a:avLst/>
          </a:prstGeom>
          <a:ln w="28575">
            <a:solidFill>
              <a:srgbClr val="FF0000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13EACAF-7260-0E4F-B49A-7508AD96F62A}"/>
                  </a:ext>
                </a:extLst>
              </p:cNvPr>
              <p:cNvSpPr txBox="1"/>
              <p:nvPr/>
            </p:nvSpPr>
            <p:spPr>
              <a:xfrm>
                <a:off x="1365430" y="2280161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13EACAF-7260-0E4F-B49A-7508AD96F6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430" y="2280161"/>
                <a:ext cx="46827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6BDA408-73E2-E046-BB2E-68C479276972}"/>
                  </a:ext>
                </a:extLst>
              </p:cNvPr>
              <p:cNvSpPr txBox="1"/>
              <p:nvPr/>
            </p:nvSpPr>
            <p:spPr>
              <a:xfrm>
                <a:off x="2624306" y="1920294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6BDA408-73E2-E046-BB2E-68C479276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4306" y="1920294"/>
                <a:ext cx="468270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6C7ED6C-8D32-C041-A9A1-881CA9A11EC2}"/>
                  </a:ext>
                </a:extLst>
              </p:cNvPr>
              <p:cNvSpPr txBox="1"/>
              <p:nvPr/>
            </p:nvSpPr>
            <p:spPr>
              <a:xfrm>
                <a:off x="4069495" y="1115622"/>
                <a:ext cx="5560817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While edges remain: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Pick a minimum weight edge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Pair with random neighbor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Reduce mass on both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</m:sSub>
                  </m:oMath>
                </a14:m>
                <a:endParaRPr lang="en-US" sz="2800" b="0" dirty="0"/>
              </a:p>
              <a:p>
                <a:pPr marL="514350" indent="-514350">
                  <a:buFont typeface="+mj-lt"/>
                  <a:buAutoNum type="arabicPeriod"/>
                </a:pPr>
                <a:endParaRPr lang="en-US" sz="2800" dirty="0"/>
              </a:p>
              <a:p>
                <a:pPr marL="514350" indent="-514350">
                  <a:buFont typeface="+mj-lt"/>
                  <a:buAutoNum type="arabicPeriod"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6C7ED6C-8D32-C041-A9A1-881CA9A11E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9495" y="1115622"/>
                <a:ext cx="5560817" cy="2677656"/>
              </a:xfrm>
              <a:prstGeom prst="rect">
                <a:avLst/>
              </a:prstGeom>
              <a:blipFill>
                <a:blip r:embed="rId10"/>
                <a:stretch>
                  <a:fillRect l="-2050" t="-2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148185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ontent Placeholder 2"/>
          <p:cNvSpPr>
            <a:spLocks noGrp="1"/>
          </p:cNvSpPr>
          <p:nvPr>
            <p:ph idx="1"/>
          </p:nvPr>
        </p:nvSpPr>
        <p:spPr>
          <a:xfrm>
            <a:off x="213014" y="1339411"/>
            <a:ext cx="7886700" cy="5405816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0793"/>
            <a:ext cx="8381126" cy="1325563"/>
          </a:xfrm>
        </p:spPr>
        <p:txBody>
          <a:bodyPr/>
          <a:lstStyle/>
          <a:p>
            <a:r>
              <a:rPr lang="en-US" dirty="0"/>
              <a:t>Gaussian Elimination on Eulerian Laplacians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0F184111-6844-EC49-867D-5BDB7BA32238}"/>
                  </a:ext>
                </a:extLst>
              </p:cNvPr>
              <p:cNvSpPr/>
              <p:nvPr/>
            </p:nvSpPr>
            <p:spPr>
              <a:xfrm>
                <a:off x="213014" y="1076899"/>
                <a:ext cx="69358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𝑳</m:t>
                      </m:r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0F184111-6844-EC49-867D-5BDB7BA322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14" y="1076899"/>
                <a:ext cx="693587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>
            <a:extLst>
              <a:ext uri="{FF2B5EF4-FFF2-40B4-BE49-F238E27FC236}">
                <a16:creationId xmlns:a16="http://schemas.microsoft.com/office/drawing/2014/main" id="{5863B45C-A6A1-394A-AB6B-B9E2B88789AC}"/>
              </a:ext>
            </a:extLst>
          </p:cNvPr>
          <p:cNvSpPr/>
          <p:nvPr/>
        </p:nvSpPr>
        <p:spPr>
          <a:xfrm>
            <a:off x="1137277" y="4692790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14C642E-A18F-D249-AAD3-9AF92EE87EAC}"/>
              </a:ext>
            </a:extLst>
          </p:cNvPr>
          <p:cNvSpPr/>
          <p:nvPr/>
        </p:nvSpPr>
        <p:spPr>
          <a:xfrm>
            <a:off x="1349685" y="5870648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17BA6BA-85A0-3843-92AB-56323714B560}"/>
              </a:ext>
            </a:extLst>
          </p:cNvPr>
          <p:cNvSpPr/>
          <p:nvPr/>
        </p:nvSpPr>
        <p:spPr>
          <a:xfrm>
            <a:off x="3314869" y="5334632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52FE411-4DDA-5244-B998-951A0F407375}"/>
              </a:ext>
            </a:extLst>
          </p:cNvPr>
          <p:cNvSpPr/>
          <p:nvPr/>
        </p:nvSpPr>
        <p:spPr>
          <a:xfrm>
            <a:off x="3314869" y="4835966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4550DAD-7C3E-F349-9A9D-53787A1D55F8}"/>
              </a:ext>
            </a:extLst>
          </p:cNvPr>
          <p:cNvCxnSpPr>
            <a:cxnSpLocks/>
            <a:stCxn id="45" idx="1"/>
            <a:endCxn id="41" idx="6"/>
          </p:cNvCxnSpPr>
          <p:nvPr/>
        </p:nvCxnSpPr>
        <p:spPr>
          <a:xfrm flipH="1" flipV="1">
            <a:off x="1318887" y="4782616"/>
            <a:ext cx="2022578" cy="79659"/>
          </a:xfrm>
          <a:prstGeom prst="line">
            <a:avLst/>
          </a:prstGeom>
          <a:ln w="44450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reeform 46">
            <a:extLst>
              <a:ext uri="{FF2B5EF4-FFF2-40B4-BE49-F238E27FC236}">
                <a16:creationId xmlns:a16="http://schemas.microsoft.com/office/drawing/2014/main" id="{E27A300C-1A10-6F46-9127-47688B3CA272}"/>
              </a:ext>
            </a:extLst>
          </p:cNvPr>
          <p:cNvSpPr/>
          <p:nvPr/>
        </p:nvSpPr>
        <p:spPr>
          <a:xfrm>
            <a:off x="213014" y="3969108"/>
            <a:ext cx="3583598" cy="2486929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A35B821F-0B1A-AF42-8D3A-A81DC755FABB}"/>
              </a:ext>
            </a:extLst>
          </p:cNvPr>
          <p:cNvSpPr/>
          <p:nvPr/>
        </p:nvSpPr>
        <p:spPr>
          <a:xfrm>
            <a:off x="1048123" y="5366395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51" name="Right Arrow 50">
            <a:extLst>
              <a:ext uri="{FF2B5EF4-FFF2-40B4-BE49-F238E27FC236}">
                <a16:creationId xmlns:a16="http://schemas.microsoft.com/office/drawing/2014/main" id="{FD5014B6-4FC2-AD47-8BD6-1FB2385D095B}"/>
              </a:ext>
            </a:extLst>
          </p:cNvPr>
          <p:cNvSpPr/>
          <p:nvPr/>
        </p:nvSpPr>
        <p:spPr>
          <a:xfrm>
            <a:off x="4075009" y="5086307"/>
            <a:ext cx="429272" cy="14588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34136EF-0E0D-4D40-AFF5-B01E99337024}"/>
              </a:ext>
            </a:extLst>
          </p:cNvPr>
          <p:cNvCxnSpPr>
            <a:cxnSpLocks/>
            <a:stCxn id="44" idx="1"/>
            <a:endCxn id="41" idx="6"/>
          </p:cNvCxnSpPr>
          <p:nvPr/>
        </p:nvCxnSpPr>
        <p:spPr>
          <a:xfrm flipH="1" flipV="1">
            <a:off x="1318887" y="4782616"/>
            <a:ext cx="2022578" cy="578325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5680BA4-E2AD-9847-A378-E45390A40F84}"/>
              </a:ext>
            </a:extLst>
          </p:cNvPr>
          <p:cNvCxnSpPr>
            <a:cxnSpLocks/>
            <a:stCxn id="45" idx="2"/>
            <a:endCxn id="50" idx="7"/>
          </p:cNvCxnSpPr>
          <p:nvPr/>
        </p:nvCxnSpPr>
        <p:spPr>
          <a:xfrm flipH="1">
            <a:off x="1203137" y="4925792"/>
            <a:ext cx="2111732" cy="466912"/>
          </a:xfrm>
          <a:prstGeom prst="line">
            <a:avLst/>
          </a:prstGeom>
          <a:ln w="44450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40BBF23-1C9C-7B42-A439-702D9770DE57}"/>
              </a:ext>
            </a:extLst>
          </p:cNvPr>
          <p:cNvCxnSpPr>
            <a:cxnSpLocks/>
            <a:stCxn id="45" idx="3"/>
            <a:endCxn id="42" idx="7"/>
          </p:cNvCxnSpPr>
          <p:nvPr/>
        </p:nvCxnSpPr>
        <p:spPr>
          <a:xfrm flipH="1">
            <a:off x="1504699" y="4989308"/>
            <a:ext cx="1836766" cy="907649"/>
          </a:xfrm>
          <a:prstGeom prst="line">
            <a:avLst/>
          </a:prstGeom>
          <a:ln w="44450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B3CC5EA0-D201-FC48-B155-A671C2FC96B5}"/>
              </a:ext>
            </a:extLst>
          </p:cNvPr>
          <p:cNvCxnSpPr>
            <a:cxnSpLocks/>
            <a:stCxn id="44" idx="2"/>
            <a:endCxn id="50" idx="6"/>
          </p:cNvCxnSpPr>
          <p:nvPr/>
        </p:nvCxnSpPr>
        <p:spPr>
          <a:xfrm flipH="1">
            <a:off x="1229733" y="5424458"/>
            <a:ext cx="2085136" cy="31763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8F8D84C-2A64-E54C-8AC0-CBEC58F427AC}"/>
              </a:ext>
            </a:extLst>
          </p:cNvPr>
          <p:cNvCxnSpPr>
            <a:cxnSpLocks/>
            <a:stCxn id="44" idx="3"/>
            <a:endCxn id="42" idx="6"/>
          </p:cNvCxnSpPr>
          <p:nvPr/>
        </p:nvCxnSpPr>
        <p:spPr>
          <a:xfrm flipH="1">
            <a:off x="1531295" y="5487974"/>
            <a:ext cx="1810170" cy="472500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77">
            <a:extLst>
              <a:ext uri="{FF2B5EF4-FFF2-40B4-BE49-F238E27FC236}">
                <a16:creationId xmlns:a16="http://schemas.microsoft.com/office/drawing/2014/main" id="{A62ADDE7-269D-6746-9B47-C77C8B76FA69}"/>
              </a:ext>
            </a:extLst>
          </p:cNvPr>
          <p:cNvSpPr/>
          <p:nvPr/>
        </p:nvSpPr>
        <p:spPr>
          <a:xfrm>
            <a:off x="5639564" y="46946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7BC39FD-E973-F246-9882-F89BFB4187A5}"/>
              </a:ext>
            </a:extLst>
          </p:cNvPr>
          <p:cNvSpPr/>
          <p:nvPr/>
        </p:nvSpPr>
        <p:spPr>
          <a:xfrm>
            <a:off x="5851972" y="5872542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1999915A-4888-4E4A-A9D1-46FEC2CD197C}"/>
              </a:ext>
            </a:extLst>
          </p:cNvPr>
          <p:cNvSpPr/>
          <p:nvPr/>
        </p:nvSpPr>
        <p:spPr>
          <a:xfrm>
            <a:off x="7817156" y="5336526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886D9551-F11B-A540-8635-F924F657A68E}"/>
              </a:ext>
            </a:extLst>
          </p:cNvPr>
          <p:cNvSpPr/>
          <p:nvPr/>
        </p:nvSpPr>
        <p:spPr>
          <a:xfrm>
            <a:off x="7817156" y="4837860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996F6CE1-03D3-AB4F-A417-A20B5A45AE11}"/>
              </a:ext>
            </a:extLst>
          </p:cNvPr>
          <p:cNvCxnSpPr>
            <a:cxnSpLocks/>
            <a:stCxn id="81" idx="1"/>
            <a:endCxn id="78" idx="5"/>
          </p:cNvCxnSpPr>
          <p:nvPr/>
        </p:nvCxnSpPr>
        <p:spPr>
          <a:xfrm flipH="1" flipV="1">
            <a:off x="5794578" y="4848026"/>
            <a:ext cx="2049174" cy="16143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Freeform 82">
            <a:extLst>
              <a:ext uri="{FF2B5EF4-FFF2-40B4-BE49-F238E27FC236}">
                <a16:creationId xmlns:a16="http://schemas.microsoft.com/office/drawing/2014/main" id="{CCF709C6-D9A0-E643-B25B-A6C704EA6B2B}"/>
              </a:ext>
            </a:extLst>
          </p:cNvPr>
          <p:cNvSpPr/>
          <p:nvPr/>
        </p:nvSpPr>
        <p:spPr>
          <a:xfrm>
            <a:off x="4715301" y="3971002"/>
            <a:ext cx="3583598" cy="2486929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5547F123-7AC2-1B4E-83A4-F39D5EFEAAEB}"/>
              </a:ext>
            </a:extLst>
          </p:cNvPr>
          <p:cNvSpPr/>
          <p:nvPr/>
        </p:nvSpPr>
        <p:spPr>
          <a:xfrm>
            <a:off x="5550410" y="5368289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0943DCCA-477C-8447-84CC-C62A61C5CA9B}"/>
              </a:ext>
            </a:extLst>
          </p:cNvPr>
          <p:cNvCxnSpPr>
            <a:cxnSpLocks/>
            <a:stCxn id="81" idx="2"/>
            <a:endCxn id="85" idx="6"/>
          </p:cNvCxnSpPr>
          <p:nvPr/>
        </p:nvCxnSpPr>
        <p:spPr>
          <a:xfrm flipH="1">
            <a:off x="5732020" y="4927686"/>
            <a:ext cx="2085136" cy="530429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BC572280-E70D-A242-893E-A7401DD671A6}"/>
              </a:ext>
            </a:extLst>
          </p:cNvPr>
          <p:cNvCxnSpPr>
            <a:cxnSpLocks/>
            <a:stCxn id="80" idx="2"/>
            <a:endCxn id="79" idx="7"/>
          </p:cNvCxnSpPr>
          <p:nvPr/>
        </p:nvCxnSpPr>
        <p:spPr>
          <a:xfrm flipH="1">
            <a:off x="6006986" y="5426352"/>
            <a:ext cx="1810170" cy="472499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F83DBFD7-0B7A-4B47-849F-1DED316A8A41}"/>
                  </a:ext>
                </a:extLst>
              </p:cNvPr>
              <p:cNvSpPr txBox="1"/>
              <p:nvPr/>
            </p:nvSpPr>
            <p:spPr>
              <a:xfrm>
                <a:off x="6491001" y="4402571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F83DBFD7-0B7A-4B47-849F-1DED316A8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1001" y="4402571"/>
                <a:ext cx="46827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11909D7E-8300-C24E-BE6C-68BE760E3440}"/>
                  </a:ext>
                </a:extLst>
              </p:cNvPr>
              <p:cNvSpPr txBox="1"/>
              <p:nvPr/>
            </p:nvSpPr>
            <p:spPr>
              <a:xfrm>
                <a:off x="6214315" y="4861472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11909D7E-8300-C24E-BE6C-68BE760E34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315" y="4861472"/>
                <a:ext cx="46827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929C2C41-1B02-AF4E-8484-CE48ADB1283F}"/>
                  </a:ext>
                </a:extLst>
              </p:cNvPr>
              <p:cNvSpPr txBox="1"/>
              <p:nvPr/>
            </p:nvSpPr>
            <p:spPr>
              <a:xfrm>
                <a:off x="6636356" y="5209243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929C2C41-1B02-AF4E-8484-CE48ADB128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6356" y="5209243"/>
                <a:ext cx="46827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F0237E4-F6CB-7E4B-903F-075E5AF186D8}"/>
                  </a:ext>
                </a:extLst>
              </p:cNvPr>
              <p:cNvSpPr/>
              <p:nvPr/>
            </p:nvSpPr>
            <p:spPr>
              <a:xfrm>
                <a:off x="3990499" y="5192900"/>
                <a:ext cx="53091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charset="0"/>
                        </a:rPr>
                        <m:t>≈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F0237E4-F6CB-7E4B-903F-075E5AF186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499" y="5192900"/>
                <a:ext cx="53091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>
            <a:extLst>
              <a:ext uri="{FF2B5EF4-FFF2-40B4-BE49-F238E27FC236}">
                <a16:creationId xmlns:a16="http://schemas.microsoft.com/office/drawing/2014/main" id="{245FF386-7F9F-8449-A26E-62A77FBB4E1C}"/>
              </a:ext>
            </a:extLst>
          </p:cNvPr>
          <p:cNvSpPr/>
          <p:nvPr/>
        </p:nvSpPr>
        <p:spPr>
          <a:xfrm>
            <a:off x="2324600" y="2462253"/>
            <a:ext cx="181610" cy="179651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1D80EC1-F98E-DE4A-9740-ED489E84F9AC}"/>
              </a:ext>
            </a:extLst>
          </p:cNvPr>
          <p:cNvSpPr/>
          <p:nvPr/>
        </p:nvSpPr>
        <p:spPr>
          <a:xfrm>
            <a:off x="1137277" y="2046353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AF15C65-DB9D-7B4B-AE87-ECB6E1C93812}"/>
              </a:ext>
            </a:extLst>
          </p:cNvPr>
          <p:cNvSpPr/>
          <p:nvPr/>
        </p:nvSpPr>
        <p:spPr>
          <a:xfrm>
            <a:off x="1349685" y="3224211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A68713B-C0C7-5D4E-91F5-98EC88CF6406}"/>
              </a:ext>
            </a:extLst>
          </p:cNvPr>
          <p:cNvSpPr/>
          <p:nvPr/>
        </p:nvSpPr>
        <p:spPr>
          <a:xfrm>
            <a:off x="3314869" y="2688195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8309332-93AC-7941-8DC5-F6004C257E27}"/>
              </a:ext>
            </a:extLst>
          </p:cNvPr>
          <p:cNvSpPr/>
          <p:nvPr/>
        </p:nvSpPr>
        <p:spPr>
          <a:xfrm>
            <a:off x="3314869" y="2189529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7B0188C3-A8D1-9947-A40F-CA62101651F0}"/>
              </a:ext>
            </a:extLst>
          </p:cNvPr>
          <p:cNvSpPr/>
          <p:nvPr/>
        </p:nvSpPr>
        <p:spPr>
          <a:xfrm>
            <a:off x="213014" y="1322671"/>
            <a:ext cx="3583598" cy="2486929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B0CAAF0-90CD-4446-B949-8F90E1CCA335}"/>
                  </a:ext>
                </a:extLst>
              </p:cNvPr>
              <p:cNvSpPr txBox="1"/>
              <p:nvPr/>
            </p:nvSpPr>
            <p:spPr>
              <a:xfrm>
                <a:off x="2298653" y="2068816"/>
                <a:ext cx="233504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𝑣</m:t>
                      </m:r>
                    </m:oMath>
                  </m:oMathPara>
                </a14:m>
                <a:endParaRPr lang="en-US" sz="1900" dirty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B0CAAF0-90CD-4446-B949-8F90E1CCA3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653" y="2068816"/>
                <a:ext cx="233504" cy="384721"/>
              </a:xfrm>
              <a:prstGeom prst="rect">
                <a:avLst/>
              </a:prstGeom>
              <a:blipFill>
                <a:blip r:embed="rId7"/>
                <a:stretch>
                  <a:fillRect r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>
            <a:extLst>
              <a:ext uri="{FF2B5EF4-FFF2-40B4-BE49-F238E27FC236}">
                <a16:creationId xmlns:a16="http://schemas.microsoft.com/office/drawing/2014/main" id="{164ADE74-2D38-AD4A-A653-EDD8033A5552}"/>
              </a:ext>
            </a:extLst>
          </p:cNvPr>
          <p:cNvSpPr/>
          <p:nvPr/>
        </p:nvSpPr>
        <p:spPr>
          <a:xfrm>
            <a:off x="1048123" y="2719958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6C7ED6C-8D32-C041-A9A1-881CA9A11EC2}"/>
                  </a:ext>
                </a:extLst>
              </p:cNvPr>
              <p:cNvSpPr txBox="1"/>
              <p:nvPr/>
            </p:nvSpPr>
            <p:spPr>
              <a:xfrm>
                <a:off x="4069495" y="1115622"/>
                <a:ext cx="5560817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While edges remain: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Pick a minimum weight edge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Pair with random neighbor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Reduce mass on both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</m:sSub>
                  </m:oMath>
                </a14:m>
                <a:endParaRPr lang="en-US" sz="2800" b="0" dirty="0"/>
              </a:p>
              <a:p>
                <a:pPr marL="514350" indent="-514350">
                  <a:buFont typeface="+mj-lt"/>
                  <a:buAutoNum type="arabicPeriod"/>
                </a:pPr>
                <a:endParaRPr lang="en-US" sz="2800" dirty="0"/>
              </a:p>
              <a:p>
                <a:pPr marL="514350" indent="-514350">
                  <a:buFont typeface="+mj-lt"/>
                  <a:buAutoNum type="arabicPeriod"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6C7ED6C-8D32-C041-A9A1-881CA9A11E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9495" y="1115622"/>
                <a:ext cx="5560817" cy="2677656"/>
              </a:xfrm>
              <a:prstGeom prst="rect">
                <a:avLst/>
              </a:prstGeom>
              <a:blipFill>
                <a:blip r:embed="rId8"/>
                <a:stretch>
                  <a:fillRect l="-2050" t="-2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905267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3014" y="1339411"/>
                <a:ext cx="7886700" cy="5405816"/>
              </a:xfrm>
            </p:spPr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Our </a:t>
                </a:r>
                <a:r>
                  <a:rPr lang="en-US" dirty="0" err="1"/>
                  <a:t>sparsification</a:t>
                </a:r>
                <a:endParaRPr lang="en-US" dirty="0"/>
              </a:p>
              <a:p>
                <a:r>
                  <a:rPr lang="en-US" dirty="0"/>
                  <a:t>	correct in expectation</a:t>
                </a:r>
              </a:p>
              <a:p>
                <a:r>
                  <a:rPr lang="en-US" dirty="0"/>
                  <a:t>	output </a:t>
                </a:r>
                <a:r>
                  <a:rPr lang="en-US" b="1" dirty="0"/>
                  <a:t>always</a:t>
                </a:r>
                <a:r>
                  <a:rPr lang="en-US" dirty="0"/>
                  <a:t> Eulerian</a:t>
                </a:r>
              </a:p>
              <a:p>
                <a:endParaRPr lang="en-US" dirty="0"/>
              </a:p>
              <a:p>
                <a:r>
                  <a:rPr lang="en-US" dirty="0"/>
                  <a:t>Average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runs to reduce variance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3014" y="1339411"/>
                <a:ext cx="7886700" cy="5405816"/>
              </a:xfrm>
              <a:blipFill>
                <a:blip r:embed="rId3"/>
                <a:stretch>
                  <a:fillRect l="-1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0793"/>
            <a:ext cx="8381126" cy="1325563"/>
          </a:xfrm>
        </p:spPr>
        <p:txBody>
          <a:bodyPr/>
          <a:lstStyle/>
          <a:p>
            <a:r>
              <a:rPr lang="en-US" dirty="0"/>
              <a:t>Gaussian Elimination on Eulerian Laplacians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863B45C-A6A1-394A-AB6B-B9E2B88789AC}"/>
              </a:ext>
            </a:extLst>
          </p:cNvPr>
          <p:cNvSpPr/>
          <p:nvPr/>
        </p:nvSpPr>
        <p:spPr>
          <a:xfrm>
            <a:off x="1137277" y="2061199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14C642E-A18F-D249-AAD3-9AF92EE87EAC}"/>
              </a:ext>
            </a:extLst>
          </p:cNvPr>
          <p:cNvSpPr/>
          <p:nvPr/>
        </p:nvSpPr>
        <p:spPr>
          <a:xfrm>
            <a:off x="1349685" y="323905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17BA6BA-85A0-3843-92AB-56323714B560}"/>
              </a:ext>
            </a:extLst>
          </p:cNvPr>
          <p:cNvSpPr/>
          <p:nvPr/>
        </p:nvSpPr>
        <p:spPr>
          <a:xfrm>
            <a:off x="3314869" y="2703041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52FE411-4DDA-5244-B998-951A0F407375}"/>
              </a:ext>
            </a:extLst>
          </p:cNvPr>
          <p:cNvSpPr/>
          <p:nvPr/>
        </p:nvSpPr>
        <p:spPr>
          <a:xfrm>
            <a:off x="3314869" y="2204375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4550DAD-7C3E-F349-9A9D-53787A1D55F8}"/>
              </a:ext>
            </a:extLst>
          </p:cNvPr>
          <p:cNvCxnSpPr>
            <a:cxnSpLocks/>
            <a:stCxn id="45" idx="1"/>
            <a:endCxn id="41" idx="6"/>
          </p:cNvCxnSpPr>
          <p:nvPr/>
        </p:nvCxnSpPr>
        <p:spPr>
          <a:xfrm flipH="1" flipV="1">
            <a:off x="1318887" y="2151025"/>
            <a:ext cx="2022578" cy="79659"/>
          </a:xfrm>
          <a:prstGeom prst="line">
            <a:avLst/>
          </a:prstGeom>
          <a:ln w="44450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reeform 46">
            <a:extLst>
              <a:ext uri="{FF2B5EF4-FFF2-40B4-BE49-F238E27FC236}">
                <a16:creationId xmlns:a16="http://schemas.microsoft.com/office/drawing/2014/main" id="{E27A300C-1A10-6F46-9127-47688B3CA272}"/>
              </a:ext>
            </a:extLst>
          </p:cNvPr>
          <p:cNvSpPr/>
          <p:nvPr/>
        </p:nvSpPr>
        <p:spPr>
          <a:xfrm>
            <a:off x="213014" y="1337517"/>
            <a:ext cx="3583598" cy="2486929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A35B821F-0B1A-AF42-8D3A-A81DC755FABB}"/>
              </a:ext>
            </a:extLst>
          </p:cNvPr>
          <p:cNvSpPr/>
          <p:nvPr/>
        </p:nvSpPr>
        <p:spPr>
          <a:xfrm>
            <a:off x="1048123" y="273480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51" name="Right Arrow 50">
            <a:extLst>
              <a:ext uri="{FF2B5EF4-FFF2-40B4-BE49-F238E27FC236}">
                <a16:creationId xmlns:a16="http://schemas.microsoft.com/office/drawing/2014/main" id="{FD5014B6-4FC2-AD47-8BD6-1FB2385D095B}"/>
              </a:ext>
            </a:extLst>
          </p:cNvPr>
          <p:cNvSpPr/>
          <p:nvPr/>
        </p:nvSpPr>
        <p:spPr>
          <a:xfrm>
            <a:off x="4075009" y="2454716"/>
            <a:ext cx="429272" cy="14588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34136EF-0E0D-4D40-AFF5-B01E99337024}"/>
              </a:ext>
            </a:extLst>
          </p:cNvPr>
          <p:cNvCxnSpPr>
            <a:cxnSpLocks/>
            <a:stCxn id="44" idx="1"/>
            <a:endCxn id="41" idx="6"/>
          </p:cNvCxnSpPr>
          <p:nvPr/>
        </p:nvCxnSpPr>
        <p:spPr>
          <a:xfrm flipH="1" flipV="1">
            <a:off x="1318887" y="2151025"/>
            <a:ext cx="2022578" cy="578325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5680BA4-E2AD-9847-A378-E45390A40F84}"/>
              </a:ext>
            </a:extLst>
          </p:cNvPr>
          <p:cNvCxnSpPr>
            <a:cxnSpLocks/>
            <a:stCxn id="45" idx="2"/>
            <a:endCxn id="50" idx="7"/>
          </p:cNvCxnSpPr>
          <p:nvPr/>
        </p:nvCxnSpPr>
        <p:spPr>
          <a:xfrm flipH="1">
            <a:off x="1203137" y="2294201"/>
            <a:ext cx="2111732" cy="466912"/>
          </a:xfrm>
          <a:prstGeom prst="line">
            <a:avLst/>
          </a:prstGeom>
          <a:ln w="44450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40BBF23-1C9C-7B42-A439-702D9770DE57}"/>
              </a:ext>
            </a:extLst>
          </p:cNvPr>
          <p:cNvCxnSpPr>
            <a:cxnSpLocks/>
            <a:stCxn id="45" idx="3"/>
            <a:endCxn id="42" idx="7"/>
          </p:cNvCxnSpPr>
          <p:nvPr/>
        </p:nvCxnSpPr>
        <p:spPr>
          <a:xfrm flipH="1">
            <a:off x="1504699" y="2357717"/>
            <a:ext cx="1836766" cy="907649"/>
          </a:xfrm>
          <a:prstGeom prst="line">
            <a:avLst/>
          </a:prstGeom>
          <a:ln w="44450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B3CC5EA0-D201-FC48-B155-A671C2FC96B5}"/>
              </a:ext>
            </a:extLst>
          </p:cNvPr>
          <p:cNvCxnSpPr>
            <a:cxnSpLocks/>
            <a:stCxn id="44" idx="2"/>
            <a:endCxn id="50" idx="6"/>
          </p:cNvCxnSpPr>
          <p:nvPr/>
        </p:nvCxnSpPr>
        <p:spPr>
          <a:xfrm flipH="1">
            <a:off x="1229733" y="2792867"/>
            <a:ext cx="2085136" cy="31763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8F8D84C-2A64-E54C-8AC0-CBEC58F427AC}"/>
              </a:ext>
            </a:extLst>
          </p:cNvPr>
          <p:cNvCxnSpPr>
            <a:cxnSpLocks/>
            <a:stCxn id="44" idx="3"/>
            <a:endCxn id="42" idx="6"/>
          </p:cNvCxnSpPr>
          <p:nvPr/>
        </p:nvCxnSpPr>
        <p:spPr>
          <a:xfrm flipH="1">
            <a:off x="1531295" y="2856383"/>
            <a:ext cx="1810170" cy="472500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77">
            <a:extLst>
              <a:ext uri="{FF2B5EF4-FFF2-40B4-BE49-F238E27FC236}">
                <a16:creationId xmlns:a16="http://schemas.microsoft.com/office/drawing/2014/main" id="{A62ADDE7-269D-6746-9B47-C77C8B76FA69}"/>
              </a:ext>
            </a:extLst>
          </p:cNvPr>
          <p:cNvSpPr/>
          <p:nvPr/>
        </p:nvSpPr>
        <p:spPr>
          <a:xfrm>
            <a:off x="5639564" y="2063093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7BC39FD-E973-F246-9882-F89BFB4187A5}"/>
              </a:ext>
            </a:extLst>
          </p:cNvPr>
          <p:cNvSpPr/>
          <p:nvPr/>
        </p:nvSpPr>
        <p:spPr>
          <a:xfrm>
            <a:off x="5851972" y="3240951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1999915A-4888-4E4A-A9D1-46FEC2CD197C}"/>
              </a:ext>
            </a:extLst>
          </p:cNvPr>
          <p:cNvSpPr/>
          <p:nvPr/>
        </p:nvSpPr>
        <p:spPr>
          <a:xfrm>
            <a:off x="7817156" y="2704935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886D9551-F11B-A540-8635-F924F657A68E}"/>
              </a:ext>
            </a:extLst>
          </p:cNvPr>
          <p:cNvSpPr/>
          <p:nvPr/>
        </p:nvSpPr>
        <p:spPr>
          <a:xfrm>
            <a:off x="7817156" y="2206269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996F6CE1-03D3-AB4F-A417-A20B5A45AE11}"/>
              </a:ext>
            </a:extLst>
          </p:cNvPr>
          <p:cNvCxnSpPr>
            <a:cxnSpLocks/>
            <a:stCxn id="81" idx="1"/>
            <a:endCxn id="78" idx="5"/>
          </p:cNvCxnSpPr>
          <p:nvPr/>
        </p:nvCxnSpPr>
        <p:spPr>
          <a:xfrm flipH="1" flipV="1">
            <a:off x="5794578" y="2216435"/>
            <a:ext cx="2049174" cy="16143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Freeform 82">
            <a:extLst>
              <a:ext uri="{FF2B5EF4-FFF2-40B4-BE49-F238E27FC236}">
                <a16:creationId xmlns:a16="http://schemas.microsoft.com/office/drawing/2014/main" id="{CCF709C6-D9A0-E643-B25B-A6C704EA6B2B}"/>
              </a:ext>
            </a:extLst>
          </p:cNvPr>
          <p:cNvSpPr/>
          <p:nvPr/>
        </p:nvSpPr>
        <p:spPr>
          <a:xfrm>
            <a:off x="4715301" y="1339411"/>
            <a:ext cx="3583598" cy="2486929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5547F123-7AC2-1B4E-83A4-F39D5EFEAAEB}"/>
              </a:ext>
            </a:extLst>
          </p:cNvPr>
          <p:cNvSpPr/>
          <p:nvPr/>
        </p:nvSpPr>
        <p:spPr>
          <a:xfrm>
            <a:off x="5550410" y="2736698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0943DCCA-477C-8447-84CC-C62A61C5CA9B}"/>
              </a:ext>
            </a:extLst>
          </p:cNvPr>
          <p:cNvCxnSpPr>
            <a:cxnSpLocks/>
            <a:stCxn id="81" idx="2"/>
            <a:endCxn id="85" idx="6"/>
          </p:cNvCxnSpPr>
          <p:nvPr/>
        </p:nvCxnSpPr>
        <p:spPr>
          <a:xfrm flipH="1">
            <a:off x="5732020" y="2296095"/>
            <a:ext cx="2085136" cy="530429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BC572280-E70D-A242-893E-A7401DD671A6}"/>
              </a:ext>
            </a:extLst>
          </p:cNvPr>
          <p:cNvCxnSpPr>
            <a:cxnSpLocks/>
            <a:stCxn id="80" idx="2"/>
            <a:endCxn id="79" idx="7"/>
          </p:cNvCxnSpPr>
          <p:nvPr/>
        </p:nvCxnSpPr>
        <p:spPr>
          <a:xfrm flipH="1">
            <a:off x="6006986" y="2794761"/>
            <a:ext cx="1810170" cy="472499"/>
          </a:xfrm>
          <a:prstGeom prst="line">
            <a:avLst/>
          </a:prstGeom>
          <a:ln w="28575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F83DBFD7-0B7A-4B47-849F-1DED316A8A41}"/>
                  </a:ext>
                </a:extLst>
              </p:cNvPr>
              <p:cNvSpPr txBox="1"/>
              <p:nvPr/>
            </p:nvSpPr>
            <p:spPr>
              <a:xfrm>
                <a:off x="6491001" y="1770980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F83DBFD7-0B7A-4B47-849F-1DED316A8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1001" y="1770980"/>
                <a:ext cx="46827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11909D7E-8300-C24E-BE6C-68BE760E3440}"/>
                  </a:ext>
                </a:extLst>
              </p:cNvPr>
              <p:cNvSpPr txBox="1"/>
              <p:nvPr/>
            </p:nvSpPr>
            <p:spPr>
              <a:xfrm>
                <a:off x="6214315" y="2229881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11909D7E-8300-C24E-BE6C-68BE760E34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315" y="2229881"/>
                <a:ext cx="46827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929C2C41-1B02-AF4E-8484-CE48ADB1283F}"/>
                  </a:ext>
                </a:extLst>
              </p:cNvPr>
              <p:cNvSpPr txBox="1"/>
              <p:nvPr/>
            </p:nvSpPr>
            <p:spPr>
              <a:xfrm>
                <a:off x="6636356" y="2577652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929C2C41-1B02-AF4E-8484-CE48ADB128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6356" y="2577652"/>
                <a:ext cx="46827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F0237E4-F6CB-7E4B-903F-075E5AF186D8}"/>
                  </a:ext>
                </a:extLst>
              </p:cNvPr>
              <p:cNvSpPr/>
              <p:nvPr/>
            </p:nvSpPr>
            <p:spPr>
              <a:xfrm>
                <a:off x="3990499" y="2561309"/>
                <a:ext cx="53091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charset="0"/>
                        </a:rPr>
                        <m:t>≈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F0237E4-F6CB-7E4B-903F-075E5AF186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499" y="2561309"/>
                <a:ext cx="53091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938929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Approximating Matrices by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b="1" dirty="0"/>
                  <a:t>Goal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𝕷𝖀</m:t>
                      </m:r>
                      <m:r>
                        <a:rPr lang="en-US" b="0" i="1" smtClean="0">
                          <a:latin typeface="Cambria Math" charset="0"/>
                        </a:rPr>
                        <m:t>≈</m:t>
                      </m:r>
                      <m:r>
                        <a:rPr lang="en-US" b="1" i="1">
                          <a:latin typeface="Cambria Math" charset="0"/>
                        </a:rPr>
                        <m:t>𝑳</m:t>
                      </m:r>
                    </m:oMath>
                  </m:oMathPara>
                </a14:m>
                <a:endParaRPr lang="en-US" b="1" i="1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b="1" dirty="0"/>
                  <a:t>Approach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𝕷𝖀</m:t>
                    </m:r>
                    <m:r>
                      <a:rPr lang="en-US" i="1">
                        <a:latin typeface="Cambria Math" charset="0"/>
                      </a:rPr>
                      <m:t>=</m:t>
                    </m:r>
                    <m:r>
                      <a:rPr lang="en-US" b="1" i="1">
                        <a:latin typeface="Cambria Math" charset="0"/>
                      </a:rPr>
                      <m:t>𝑳</m:t>
                    </m:r>
                  </m:oMath>
                </a14:m>
                <a:endParaRPr lang="en-US" b="1" i="1" dirty="0"/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Show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𝕷𝖀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concentrated around expectation</a:t>
                </a:r>
              </a:p>
              <a:p>
                <a:endParaRPr lang="en-US" dirty="0"/>
              </a:p>
              <a:p>
                <a:r>
                  <a:rPr lang="en-US" dirty="0"/>
                  <a:t>Gives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𝕷𝖀</m:t>
                    </m:r>
                    <m:r>
                      <a:rPr lang="en-US" b="0" i="1" smtClean="0">
                        <a:latin typeface="Cambria Math" charset="0"/>
                      </a:rPr>
                      <m:t>≈</m:t>
                    </m:r>
                    <m:r>
                      <a:rPr lang="en-US" b="1" i="1">
                        <a:latin typeface="Cambria Math" charset="0"/>
                      </a:rPr>
                      <m:t>𝑳</m:t>
                    </m:r>
                  </m:oMath>
                </a14:m>
                <a:r>
                  <a:rPr lang="en-US" dirty="0"/>
                  <a:t>  w. high probability </a:t>
                </a:r>
                <a:r>
                  <a:rPr lang="en-US" dirty="0">
                    <a:solidFill>
                      <a:srgbClr val="FF0000"/>
                    </a:solidFill>
                  </a:rPr>
                  <a:t>(?)</a:t>
                </a:r>
                <a:endParaRPr lang="en-US" dirty="0"/>
              </a:p>
              <a:p>
                <a:r>
                  <a:rPr lang="en-US" dirty="0"/>
                  <a:t>But what does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≈</m:t>
                    </m:r>
                  </m:oMath>
                </a14:m>
                <a:r>
                  <a:rPr lang="en-US" dirty="0"/>
                  <a:t> mean?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</a:rPr>
                      <m:t>𝑳</m:t>
                    </m:r>
                  </m:oMath>
                </a14:m>
                <a:r>
                  <a:rPr lang="en-US" dirty="0"/>
                  <a:t> is not PSD?!?</a:t>
                </a:r>
              </a:p>
              <a:p>
                <a:endParaRPr lang="en-US" dirty="0"/>
              </a:p>
              <a:p>
                <a:r>
                  <a:rPr lang="en-US" dirty="0"/>
                  <a:t>Come to my talk and I’ll tell you!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08" t="-1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8896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108411</TotalTime>
  <Words>2809</Words>
  <Application>Microsoft Macintosh PowerPoint</Application>
  <PresentationFormat>On-screen Show (4:3)</PresentationFormat>
  <Paragraphs>1369</Paragraphs>
  <Slides>119</Slides>
  <Notes>119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119</vt:i4>
      </vt:variant>
    </vt:vector>
  </HeadingPairs>
  <TitlesOfParts>
    <vt:vector size="127" baseType="lpstr">
      <vt:lpstr>Arial</vt:lpstr>
      <vt:lpstr>Calibri</vt:lpstr>
      <vt:lpstr>Calibri Light</vt:lpstr>
      <vt:lpstr>Cambria Math</vt:lpstr>
      <vt:lpstr>Helvetica</vt:lpstr>
      <vt:lpstr>Helvetica Neue</vt:lpstr>
      <vt:lpstr>Mangal</vt:lpstr>
      <vt:lpstr>Office Theme</vt:lpstr>
      <vt:lpstr>Matrix Martingales in  Randomized Numerical Linear Algebra  </vt:lpstr>
      <vt:lpstr>Concentration of Scalar Random Variables</vt:lpstr>
      <vt:lpstr>Concentration of Scalar Random Variables</vt:lpstr>
      <vt:lpstr>Concentration of Scalar Martingales</vt:lpstr>
      <vt:lpstr>Concentration of Scalar Martingales</vt:lpstr>
      <vt:lpstr>Concentration of Scalar Martingales</vt:lpstr>
      <vt:lpstr>Concentration of Scalar Martingales</vt:lpstr>
      <vt:lpstr>Concentration of Matrix Random Variables</vt:lpstr>
      <vt:lpstr>Concentration of Matrix Martingales</vt:lpstr>
      <vt:lpstr>Concentration of Matrix Martingales</vt:lpstr>
      <vt:lpstr>Laplacian Matrices</vt:lpstr>
      <vt:lpstr>Laplacian Matrices</vt:lpstr>
      <vt:lpstr>Laplacian Matrices</vt:lpstr>
      <vt:lpstr>Laplacian Matrices</vt:lpstr>
      <vt:lpstr>Laplacian of a Graph</vt:lpstr>
      <vt:lpstr>Approximation between graphs</vt:lpstr>
      <vt:lpstr>Sparsification of Laplacians</vt:lpstr>
      <vt:lpstr>Graph Semi-Streaming Sparsification</vt:lpstr>
      <vt:lpstr>Independent Edge Samples</vt:lpstr>
      <vt:lpstr>Matrix Martingale?</vt:lpstr>
      <vt:lpstr>Independent Edge Samples</vt:lpstr>
      <vt:lpstr>Repeated Edge Sampling</vt:lpstr>
      <vt:lpstr>Repeated Edge Sampling</vt:lpstr>
      <vt:lpstr>Repeated Edge Sampling</vt:lpstr>
      <vt:lpstr>Repeated Edge Sampling</vt:lpstr>
      <vt:lpstr>Approximation?</vt:lpstr>
      <vt:lpstr>Isotropic position </vt:lpstr>
      <vt:lpstr>Concentration of Matrix Martingales</vt:lpstr>
      <vt:lpstr>Concentration of Matrix Martingales</vt:lpstr>
      <vt:lpstr>Norm Control</vt:lpstr>
      <vt:lpstr>Norm Control</vt:lpstr>
      <vt:lpstr>Variance Control</vt:lpstr>
      <vt:lpstr>Resparsification</vt:lpstr>
      <vt:lpstr>Laplacian Linear Equations</vt:lpstr>
      <vt:lpstr>Solving a Laplacian Linear Equation</vt:lpstr>
      <vt:lpstr>Solving a Laplacian Linear Equation</vt:lpstr>
      <vt:lpstr>Approximate Gaussian Elimination</vt:lpstr>
      <vt:lpstr>Additive View of Gaussian Elimination</vt:lpstr>
      <vt:lpstr>Additive View of Gaussian Elimination</vt:lpstr>
      <vt:lpstr>Additive View of Gaussian Elimination</vt:lpstr>
      <vt:lpstr>Additive View of Gaussian Elimination</vt:lpstr>
      <vt:lpstr>Additive View of Gaussian Elimination</vt:lpstr>
      <vt:lpstr>Additive View of Gaussian Elimination</vt:lpstr>
      <vt:lpstr>Additive View of Gaussian Elimination</vt:lpstr>
      <vt:lpstr>Additive View of Gaussian Elimination</vt:lpstr>
      <vt:lpstr>Additive View of Gaussian Elimination</vt:lpstr>
      <vt:lpstr>Additive View of Gaussian Elimination</vt:lpstr>
      <vt:lpstr>Additive View of Gaussian Elimination</vt:lpstr>
      <vt:lpstr>Additive View of Gaussian Elimination</vt:lpstr>
      <vt:lpstr>Why is Gaussian Elimination Slow?</vt:lpstr>
      <vt:lpstr>Why is Gaussian Elimination Slow?</vt:lpstr>
      <vt:lpstr>Why is Gaussian Elimination Slow?</vt:lpstr>
      <vt:lpstr>Why is Gaussian Elimination Slow?</vt:lpstr>
      <vt:lpstr>Gaussian Elimination</vt:lpstr>
      <vt:lpstr>Approximate Gaussian Elimination</vt:lpstr>
      <vt:lpstr>Approximate Gaussian Elimination</vt:lpstr>
      <vt:lpstr>Approximate Gaussian Elimination</vt:lpstr>
      <vt:lpstr>How to Sample a Clique</vt:lpstr>
      <vt:lpstr>How to Sample a Clique</vt:lpstr>
      <vt:lpstr>How to Sample a Clique</vt:lpstr>
      <vt:lpstr>How to Sample a Clique</vt:lpstr>
      <vt:lpstr>How to Sample a Clique</vt:lpstr>
      <vt:lpstr>How to Sample a Clique</vt:lpstr>
      <vt:lpstr>How to Sample a Clique</vt:lpstr>
      <vt:lpstr>How to Sample a Clique</vt:lpstr>
      <vt:lpstr>How to Sample a Clique</vt:lpstr>
      <vt:lpstr>Approximating Matrices by Sampling</vt:lpstr>
      <vt:lpstr>Approximating Matrices in Expectation</vt:lpstr>
      <vt:lpstr>Approximating Matrices in Expectation</vt:lpstr>
      <vt:lpstr>Approximating Matrices in Expectation</vt:lpstr>
      <vt:lpstr>Approximating Matrices in Expectation</vt:lpstr>
      <vt:lpstr>Approximating Matrices in Expectation</vt:lpstr>
      <vt:lpstr>Approximating Matrices in Expectation</vt:lpstr>
      <vt:lpstr>Approximating Matrices in Expectation</vt:lpstr>
      <vt:lpstr>Predictable Quadratic Variation </vt:lpstr>
      <vt:lpstr>Sample Variance</vt:lpstr>
      <vt:lpstr>Sample Variance</vt:lpstr>
      <vt:lpstr>Sample Variance</vt:lpstr>
      <vt:lpstr>Sample Variance</vt:lpstr>
      <vt:lpstr>Directed Laplacian of a Graph</vt:lpstr>
      <vt:lpstr>(Weighted) Eulerian Graph</vt:lpstr>
      <vt:lpstr>Eulerian Laplacian of a Graph</vt:lpstr>
      <vt:lpstr>Solving an Eul. Laplacian Linear Equation</vt:lpstr>
      <vt:lpstr>Solving an Eul. Laplacian Linear Equation</vt:lpstr>
      <vt:lpstr>Gaussian Elimination on Eulerian Laplacians</vt:lpstr>
      <vt:lpstr>Gaussian Elimination on Eulerian Laplacians</vt:lpstr>
      <vt:lpstr>Gaussian Elimination on Eulerian Laplacians</vt:lpstr>
      <vt:lpstr>Gaussian Elimination on Eulerian Laplacians</vt:lpstr>
      <vt:lpstr>Gaussian Elimination on Eulerian Laplacians</vt:lpstr>
      <vt:lpstr>Gaussian Elimination on Eulerian Laplacians</vt:lpstr>
      <vt:lpstr>Gaussian Elimination on Eulerian Laplacians</vt:lpstr>
      <vt:lpstr>Gaussian Elimination on Eulerian Laplacians</vt:lpstr>
      <vt:lpstr>Gaussian Elimination on Eulerian Laplacians</vt:lpstr>
      <vt:lpstr>Gaussian Elimination on Eulerian Laplacians</vt:lpstr>
      <vt:lpstr>Gaussian Elimination on Eulerian Laplacians</vt:lpstr>
      <vt:lpstr>Gaussian Elimination on Eulerian Laplacians</vt:lpstr>
      <vt:lpstr>Gaussian Elimination on Eulerian Laplacians</vt:lpstr>
      <vt:lpstr>Gaussian Elimination on Eulerian Laplacians</vt:lpstr>
      <vt:lpstr>Approximating Matrices by Sampling</vt:lpstr>
      <vt:lpstr>Difficulties with Approximation</vt:lpstr>
      <vt:lpstr>Difficulties with Approximation</vt:lpstr>
      <vt:lpstr>Difficulties with Approximation</vt:lpstr>
      <vt:lpstr>Difficulties with Approximation</vt:lpstr>
      <vt:lpstr>Difficulties with Approximation</vt:lpstr>
      <vt:lpstr>Spanning Trees of a Graph</vt:lpstr>
      <vt:lpstr>Spanning Trees of a (Multi)-Graph</vt:lpstr>
      <vt:lpstr>Random Spanning Trees</vt:lpstr>
      <vt:lpstr>Random Spanning Trees</vt:lpstr>
      <vt:lpstr>Random Spanning Trees</vt:lpstr>
      <vt:lpstr>Sometimes You Get a Martingale for Free</vt:lpstr>
      <vt:lpstr>Doob Martingales</vt:lpstr>
      <vt:lpstr>Doob Martingales</vt:lpstr>
      <vt:lpstr>Concentration of Random Spanning Trees</vt:lpstr>
      <vt:lpstr>Conditioning Changes Distributions?</vt:lpstr>
      <vt:lpstr>Conditioning Changes Distributions?</vt:lpstr>
      <vt:lpstr>Summary</vt:lpstr>
      <vt:lpstr> Thanks!</vt:lpstr>
      <vt:lpstr> This is really the end</vt:lpstr>
      <vt:lpstr>Older slides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Sparsified Cholesky and Multigrid Solvers for Connection Laplacians </dc:title>
  <dc:creator>Rasmus Kyng</dc:creator>
  <cp:lastModifiedBy>Rasmus Kyng</cp:lastModifiedBy>
  <cp:revision>1954</cp:revision>
  <cp:lastPrinted>2018-10-07T09:39:38Z</cp:lastPrinted>
  <dcterms:created xsi:type="dcterms:W3CDTF">2016-05-22T18:01:52Z</dcterms:created>
  <dcterms:modified xsi:type="dcterms:W3CDTF">2018-10-07T09:41:26Z</dcterms:modified>
</cp:coreProperties>
</file>